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3AABD-74F1-4DB2-A776-2F4908169B9B}" type="doc">
      <dgm:prSet loTypeId="urn:microsoft.com/office/officeart/2005/8/layout/cycle8" loCatId="cycle" qsTypeId="urn:microsoft.com/office/officeart/2005/8/quickstyle/simple1" qsCatId="simple" csTypeId="urn:microsoft.com/office/officeart/2005/8/colors/accent6_3" csCatId="accent6" phldr="1"/>
      <dgm:spPr/>
    </dgm:pt>
    <dgm:pt modelId="{9B6BDB2F-406C-4A8E-8377-820329D8AF41}">
      <dgm:prSet phldrT="[Текст]"/>
      <dgm:spPr/>
      <dgm:t>
        <a:bodyPr/>
        <a:lstStyle/>
        <a:p>
          <a:r>
            <a:rPr lang="ru-RU" b="1" dirty="0" smtClean="0"/>
            <a:t>Низовые</a:t>
          </a:r>
          <a:endParaRPr lang="ru-RU" b="1" dirty="0"/>
        </a:p>
      </dgm:t>
    </dgm:pt>
    <dgm:pt modelId="{C443CA82-AEAA-4701-A4A8-2584608E2988}" type="parTrans" cxnId="{E17FDAF8-DD62-437E-B3E9-2E7BC5FD5228}">
      <dgm:prSet/>
      <dgm:spPr/>
      <dgm:t>
        <a:bodyPr/>
        <a:lstStyle/>
        <a:p>
          <a:endParaRPr lang="ru-RU"/>
        </a:p>
      </dgm:t>
    </dgm:pt>
    <dgm:pt modelId="{0B6192AA-FF52-44CE-A314-FA89D81DDDBD}" type="sibTrans" cxnId="{E17FDAF8-DD62-437E-B3E9-2E7BC5FD5228}">
      <dgm:prSet/>
      <dgm:spPr/>
      <dgm:t>
        <a:bodyPr/>
        <a:lstStyle/>
        <a:p>
          <a:endParaRPr lang="ru-RU"/>
        </a:p>
      </dgm:t>
    </dgm:pt>
    <dgm:pt modelId="{0FD2AA16-E68A-46AB-9749-F16B24E27AE1}">
      <dgm:prSet phldrT="[Текст]"/>
      <dgm:spPr/>
      <dgm:t>
        <a:bodyPr/>
        <a:lstStyle/>
        <a:p>
          <a:r>
            <a:rPr lang="ru-RU" b="1" dirty="0" smtClean="0"/>
            <a:t>Верховые</a:t>
          </a:r>
          <a:endParaRPr lang="ru-RU" b="1" dirty="0"/>
        </a:p>
      </dgm:t>
    </dgm:pt>
    <dgm:pt modelId="{F9F24AD0-3604-4795-9F8D-D2173F27E43B}" type="parTrans" cxnId="{1431DB08-D9BB-4B40-8A5D-3CA235781863}">
      <dgm:prSet/>
      <dgm:spPr/>
      <dgm:t>
        <a:bodyPr/>
        <a:lstStyle/>
        <a:p>
          <a:endParaRPr lang="ru-RU"/>
        </a:p>
      </dgm:t>
    </dgm:pt>
    <dgm:pt modelId="{31E46327-B496-4833-A0E4-B00FCAAE1202}" type="sibTrans" cxnId="{1431DB08-D9BB-4B40-8A5D-3CA235781863}">
      <dgm:prSet/>
      <dgm:spPr/>
      <dgm:t>
        <a:bodyPr/>
        <a:lstStyle/>
        <a:p>
          <a:endParaRPr lang="ru-RU"/>
        </a:p>
      </dgm:t>
    </dgm:pt>
    <dgm:pt modelId="{FA97BA4C-BE0F-4BBA-9F1C-1E608D62F016}">
      <dgm:prSet phldrT="[Текст]"/>
      <dgm:spPr/>
      <dgm:t>
        <a:bodyPr/>
        <a:lstStyle/>
        <a:p>
          <a:r>
            <a:rPr lang="ru-RU" b="1" dirty="0" smtClean="0"/>
            <a:t>Подземные</a:t>
          </a:r>
          <a:endParaRPr lang="ru-RU" b="1" dirty="0"/>
        </a:p>
      </dgm:t>
    </dgm:pt>
    <dgm:pt modelId="{C9A294F0-7393-4F89-AD90-34FB306968CB}" type="parTrans" cxnId="{0CE019A1-C52D-4027-ACC8-345ED7FB10A2}">
      <dgm:prSet/>
      <dgm:spPr/>
      <dgm:t>
        <a:bodyPr/>
        <a:lstStyle/>
        <a:p>
          <a:endParaRPr lang="ru-RU"/>
        </a:p>
      </dgm:t>
    </dgm:pt>
    <dgm:pt modelId="{19CDFF4A-EE76-4FD6-B84D-DB7EE78A23DF}" type="sibTrans" cxnId="{0CE019A1-C52D-4027-ACC8-345ED7FB10A2}">
      <dgm:prSet/>
      <dgm:spPr/>
      <dgm:t>
        <a:bodyPr/>
        <a:lstStyle/>
        <a:p>
          <a:endParaRPr lang="ru-RU"/>
        </a:p>
      </dgm:t>
    </dgm:pt>
    <dgm:pt modelId="{317A0D34-CD56-4AF9-80D3-0DEF1C3B6FB0}" type="pres">
      <dgm:prSet presAssocID="{7213AABD-74F1-4DB2-A776-2F4908169B9B}" presName="compositeShape" presStyleCnt="0">
        <dgm:presLayoutVars>
          <dgm:chMax val="7"/>
          <dgm:dir/>
          <dgm:resizeHandles val="exact"/>
        </dgm:presLayoutVars>
      </dgm:prSet>
      <dgm:spPr/>
    </dgm:pt>
    <dgm:pt modelId="{703D326D-552D-4D46-ADE6-843A541AE0A9}" type="pres">
      <dgm:prSet presAssocID="{7213AABD-74F1-4DB2-A776-2F4908169B9B}" presName="wedge1" presStyleLbl="node1" presStyleIdx="0" presStyleCnt="3"/>
      <dgm:spPr/>
      <dgm:t>
        <a:bodyPr/>
        <a:lstStyle/>
        <a:p>
          <a:endParaRPr lang="ru-RU"/>
        </a:p>
      </dgm:t>
    </dgm:pt>
    <dgm:pt modelId="{22B4DE87-ABBA-4104-90CF-C1095271FDC7}" type="pres">
      <dgm:prSet presAssocID="{7213AABD-74F1-4DB2-A776-2F4908169B9B}" presName="dummy1a" presStyleCnt="0"/>
      <dgm:spPr/>
    </dgm:pt>
    <dgm:pt modelId="{36762998-6013-427B-B83B-499B846EE815}" type="pres">
      <dgm:prSet presAssocID="{7213AABD-74F1-4DB2-A776-2F4908169B9B}" presName="dummy1b" presStyleCnt="0"/>
      <dgm:spPr/>
    </dgm:pt>
    <dgm:pt modelId="{C8F97753-3517-474E-9936-0B34E4D86184}" type="pres">
      <dgm:prSet presAssocID="{7213AABD-74F1-4DB2-A776-2F4908169B9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3DAA2-20B4-4E9D-A4D1-1D2AF6B317A2}" type="pres">
      <dgm:prSet presAssocID="{7213AABD-74F1-4DB2-A776-2F4908169B9B}" presName="wedge2" presStyleLbl="node1" presStyleIdx="1" presStyleCnt="3"/>
      <dgm:spPr/>
      <dgm:t>
        <a:bodyPr/>
        <a:lstStyle/>
        <a:p>
          <a:endParaRPr lang="ru-RU"/>
        </a:p>
      </dgm:t>
    </dgm:pt>
    <dgm:pt modelId="{BF254AB2-0461-4EFE-8114-617D4FDBD249}" type="pres">
      <dgm:prSet presAssocID="{7213AABD-74F1-4DB2-A776-2F4908169B9B}" presName="dummy2a" presStyleCnt="0"/>
      <dgm:spPr/>
    </dgm:pt>
    <dgm:pt modelId="{5C9E0D22-5111-4350-A04C-73146B299459}" type="pres">
      <dgm:prSet presAssocID="{7213AABD-74F1-4DB2-A776-2F4908169B9B}" presName="dummy2b" presStyleCnt="0"/>
      <dgm:spPr/>
    </dgm:pt>
    <dgm:pt modelId="{EC032F41-F154-42CE-A628-3354548005F2}" type="pres">
      <dgm:prSet presAssocID="{7213AABD-74F1-4DB2-A776-2F4908169B9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7482F-DB95-4F03-BA32-9836DC16D9E3}" type="pres">
      <dgm:prSet presAssocID="{7213AABD-74F1-4DB2-A776-2F4908169B9B}" presName="wedge3" presStyleLbl="node1" presStyleIdx="2" presStyleCnt="3"/>
      <dgm:spPr/>
      <dgm:t>
        <a:bodyPr/>
        <a:lstStyle/>
        <a:p>
          <a:endParaRPr lang="ru-RU"/>
        </a:p>
      </dgm:t>
    </dgm:pt>
    <dgm:pt modelId="{43F992E8-7F53-4A0E-AD91-8B54A895D0E1}" type="pres">
      <dgm:prSet presAssocID="{7213AABD-74F1-4DB2-A776-2F4908169B9B}" presName="dummy3a" presStyleCnt="0"/>
      <dgm:spPr/>
    </dgm:pt>
    <dgm:pt modelId="{D1C561FB-C312-4539-ACCC-9E3DB9F39FCB}" type="pres">
      <dgm:prSet presAssocID="{7213AABD-74F1-4DB2-A776-2F4908169B9B}" presName="dummy3b" presStyleCnt="0"/>
      <dgm:spPr/>
    </dgm:pt>
    <dgm:pt modelId="{B6A69B72-B30A-478E-89B2-A8C59882AC5D}" type="pres">
      <dgm:prSet presAssocID="{7213AABD-74F1-4DB2-A776-2F4908169B9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25CEF-2EED-4D02-A2E4-57F8722BE08B}" type="pres">
      <dgm:prSet presAssocID="{0B6192AA-FF52-44CE-A314-FA89D81DDDBD}" presName="arrowWedge1" presStyleLbl="fgSibTrans2D1" presStyleIdx="0" presStyleCnt="3" custLinFactNeighborX="-512" custLinFactNeighborY="1486"/>
      <dgm:spPr/>
    </dgm:pt>
    <dgm:pt modelId="{E96575E0-6983-4279-AB61-88FBACC76481}" type="pres">
      <dgm:prSet presAssocID="{31E46327-B496-4833-A0E4-B00FCAAE1202}" presName="arrowWedge2" presStyleLbl="fgSibTrans2D1" presStyleIdx="1" presStyleCnt="3"/>
      <dgm:spPr/>
    </dgm:pt>
    <dgm:pt modelId="{F53F80EE-9718-4BE8-A6C3-941B391C7A6D}" type="pres">
      <dgm:prSet presAssocID="{19CDFF4A-EE76-4FD6-B84D-DB7EE78A23DF}" presName="arrowWedge3" presStyleLbl="fgSibTrans2D1" presStyleIdx="2" presStyleCnt="3"/>
      <dgm:spPr/>
    </dgm:pt>
  </dgm:ptLst>
  <dgm:cxnLst>
    <dgm:cxn modelId="{0CE019A1-C52D-4027-ACC8-345ED7FB10A2}" srcId="{7213AABD-74F1-4DB2-A776-2F4908169B9B}" destId="{FA97BA4C-BE0F-4BBA-9F1C-1E608D62F016}" srcOrd="2" destOrd="0" parTransId="{C9A294F0-7393-4F89-AD90-34FB306968CB}" sibTransId="{19CDFF4A-EE76-4FD6-B84D-DB7EE78A23DF}"/>
    <dgm:cxn modelId="{5DBFB409-73E2-4421-AB0C-AFAF67888699}" type="presOf" srcId="{0FD2AA16-E68A-46AB-9749-F16B24E27AE1}" destId="{EC032F41-F154-42CE-A628-3354548005F2}" srcOrd="1" destOrd="0" presId="urn:microsoft.com/office/officeart/2005/8/layout/cycle8"/>
    <dgm:cxn modelId="{99058E52-B980-40F3-B0AC-38C61D2DB241}" type="presOf" srcId="{9B6BDB2F-406C-4A8E-8377-820329D8AF41}" destId="{703D326D-552D-4D46-ADE6-843A541AE0A9}" srcOrd="0" destOrd="0" presId="urn:microsoft.com/office/officeart/2005/8/layout/cycle8"/>
    <dgm:cxn modelId="{8C455554-62D6-4232-991A-89513D9AF3B4}" type="presOf" srcId="{FA97BA4C-BE0F-4BBA-9F1C-1E608D62F016}" destId="{B6A69B72-B30A-478E-89B2-A8C59882AC5D}" srcOrd="1" destOrd="0" presId="urn:microsoft.com/office/officeart/2005/8/layout/cycle8"/>
    <dgm:cxn modelId="{3133D142-9942-4D53-8363-992F04038D35}" type="presOf" srcId="{0FD2AA16-E68A-46AB-9749-F16B24E27AE1}" destId="{B5D3DAA2-20B4-4E9D-A4D1-1D2AF6B317A2}" srcOrd="0" destOrd="0" presId="urn:microsoft.com/office/officeart/2005/8/layout/cycle8"/>
    <dgm:cxn modelId="{43C68473-78CB-426B-B57F-8FEBDFC8B3D5}" type="presOf" srcId="{FA97BA4C-BE0F-4BBA-9F1C-1E608D62F016}" destId="{4427482F-DB95-4F03-BA32-9836DC16D9E3}" srcOrd="0" destOrd="0" presId="urn:microsoft.com/office/officeart/2005/8/layout/cycle8"/>
    <dgm:cxn modelId="{E17FDAF8-DD62-437E-B3E9-2E7BC5FD5228}" srcId="{7213AABD-74F1-4DB2-A776-2F4908169B9B}" destId="{9B6BDB2F-406C-4A8E-8377-820329D8AF41}" srcOrd="0" destOrd="0" parTransId="{C443CA82-AEAA-4701-A4A8-2584608E2988}" sibTransId="{0B6192AA-FF52-44CE-A314-FA89D81DDDBD}"/>
    <dgm:cxn modelId="{8315708A-3D83-4BFB-8020-24082B9217B9}" type="presOf" srcId="{9B6BDB2F-406C-4A8E-8377-820329D8AF41}" destId="{C8F97753-3517-474E-9936-0B34E4D86184}" srcOrd="1" destOrd="0" presId="urn:microsoft.com/office/officeart/2005/8/layout/cycle8"/>
    <dgm:cxn modelId="{1431DB08-D9BB-4B40-8A5D-3CA235781863}" srcId="{7213AABD-74F1-4DB2-A776-2F4908169B9B}" destId="{0FD2AA16-E68A-46AB-9749-F16B24E27AE1}" srcOrd="1" destOrd="0" parTransId="{F9F24AD0-3604-4795-9F8D-D2173F27E43B}" sibTransId="{31E46327-B496-4833-A0E4-B00FCAAE1202}"/>
    <dgm:cxn modelId="{B532786F-D7C0-4476-AD8B-DA7B352B48BD}" type="presOf" srcId="{7213AABD-74F1-4DB2-A776-2F4908169B9B}" destId="{317A0D34-CD56-4AF9-80D3-0DEF1C3B6FB0}" srcOrd="0" destOrd="0" presId="urn:microsoft.com/office/officeart/2005/8/layout/cycle8"/>
    <dgm:cxn modelId="{36DE0122-2160-4159-B731-CF534BC864A3}" type="presParOf" srcId="{317A0D34-CD56-4AF9-80D3-0DEF1C3B6FB0}" destId="{703D326D-552D-4D46-ADE6-843A541AE0A9}" srcOrd="0" destOrd="0" presId="urn:microsoft.com/office/officeart/2005/8/layout/cycle8"/>
    <dgm:cxn modelId="{099D1A54-61A0-49BC-82AD-3CA7A1730DF1}" type="presParOf" srcId="{317A0D34-CD56-4AF9-80D3-0DEF1C3B6FB0}" destId="{22B4DE87-ABBA-4104-90CF-C1095271FDC7}" srcOrd="1" destOrd="0" presId="urn:microsoft.com/office/officeart/2005/8/layout/cycle8"/>
    <dgm:cxn modelId="{CD6DE002-CCE3-44D1-BBFA-A84E9C499439}" type="presParOf" srcId="{317A0D34-CD56-4AF9-80D3-0DEF1C3B6FB0}" destId="{36762998-6013-427B-B83B-499B846EE815}" srcOrd="2" destOrd="0" presId="urn:microsoft.com/office/officeart/2005/8/layout/cycle8"/>
    <dgm:cxn modelId="{30DCD300-9A02-4235-A80E-B8CF3C0EE764}" type="presParOf" srcId="{317A0D34-CD56-4AF9-80D3-0DEF1C3B6FB0}" destId="{C8F97753-3517-474E-9936-0B34E4D86184}" srcOrd="3" destOrd="0" presId="urn:microsoft.com/office/officeart/2005/8/layout/cycle8"/>
    <dgm:cxn modelId="{E482BFA4-4394-45D0-818D-468B8FBBE558}" type="presParOf" srcId="{317A0D34-CD56-4AF9-80D3-0DEF1C3B6FB0}" destId="{B5D3DAA2-20B4-4E9D-A4D1-1D2AF6B317A2}" srcOrd="4" destOrd="0" presId="urn:microsoft.com/office/officeart/2005/8/layout/cycle8"/>
    <dgm:cxn modelId="{8C3F64F4-C42B-43C2-A76F-29142D6C63BB}" type="presParOf" srcId="{317A0D34-CD56-4AF9-80D3-0DEF1C3B6FB0}" destId="{BF254AB2-0461-4EFE-8114-617D4FDBD249}" srcOrd="5" destOrd="0" presId="urn:microsoft.com/office/officeart/2005/8/layout/cycle8"/>
    <dgm:cxn modelId="{3216E2C4-9307-4E7F-91B6-79553FEBF67C}" type="presParOf" srcId="{317A0D34-CD56-4AF9-80D3-0DEF1C3B6FB0}" destId="{5C9E0D22-5111-4350-A04C-73146B299459}" srcOrd="6" destOrd="0" presId="urn:microsoft.com/office/officeart/2005/8/layout/cycle8"/>
    <dgm:cxn modelId="{8F8EB8A7-C4AF-4625-AF77-1FB8E90A7C16}" type="presParOf" srcId="{317A0D34-CD56-4AF9-80D3-0DEF1C3B6FB0}" destId="{EC032F41-F154-42CE-A628-3354548005F2}" srcOrd="7" destOrd="0" presId="urn:microsoft.com/office/officeart/2005/8/layout/cycle8"/>
    <dgm:cxn modelId="{5EEEEEC7-D40D-459A-887A-F90F5491770B}" type="presParOf" srcId="{317A0D34-CD56-4AF9-80D3-0DEF1C3B6FB0}" destId="{4427482F-DB95-4F03-BA32-9836DC16D9E3}" srcOrd="8" destOrd="0" presId="urn:microsoft.com/office/officeart/2005/8/layout/cycle8"/>
    <dgm:cxn modelId="{18DE4F99-9DC8-41C2-B7A1-377D85DCBBFB}" type="presParOf" srcId="{317A0D34-CD56-4AF9-80D3-0DEF1C3B6FB0}" destId="{43F992E8-7F53-4A0E-AD91-8B54A895D0E1}" srcOrd="9" destOrd="0" presId="urn:microsoft.com/office/officeart/2005/8/layout/cycle8"/>
    <dgm:cxn modelId="{D5B4BA89-1568-497D-8816-925CE61879FA}" type="presParOf" srcId="{317A0D34-CD56-4AF9-80D3-0DEF1C3B6FB0}" destId="{D1C561FB-C312-4539-ACCC-9E3DB9F39FCB}" srcOrd="10" destOrd="0" presId="urn:microsoft.com/office/officeart/2005/8/layout/cycle8"/>
    <dgm:cxn modelId="{4012D4D0-41C7-43C4-8FB1-F5CDDBCE4F3B}" type="presParOf" srcId="{317A0D34-CD56-4AF9-80D3-0DEF1C3B6FB0}" destId="{B6A69B72-B30A-478E-89B2-A8C59882AC5D}" srcOrd="11" destOrd="0" presId="urn:microsoft.com/office/officeart/2005/8/layout/cycle8"/>
    <dgm:cxn modelId="{E684F306-B3EF-4DBE-B6F6-59C637D3396F}" type="presParOf" srcId="{317A0D34-CD56-4AF9-80D3-0DEF1C3B6FB0}" destId="{6E925CEF-2EED-4D02-A2E4-57F8722BE08B}" srcOrd="12" destOrd="0" presId="urn:microsoft.com/office/officeart/2005/8/layout/cycle8"/>
    <dgm:cxn modelId="{52FC2476-0F87-4D4F-ACEE-B2B2EF6CB46B}" type="presParOf" srcId="{317A0D34-CD56-4AF9-80D3-0DEF1C3B6FB0}" destId="{E96575E0-6983-4279-AB61-88FBACC76481}" srcOrd="13" destOrd="0" presId="urn:microsoft.com/office/officeart/2005/8/layout/cycle8"/>
    <dgm:cxn modelId="{BDBE4CB5-7DCB-4148-B10B-C7A982992A1C}" type="presParOf" srcId="{317A0D34-CD56-4AF9-80D3-0DEF1C3B6FB0}" destId="{F53F80EE-9718-4BE8-A6C3-941B391C7A6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D326D-552D-4D46-ADE6-843A541AE0A9}">
      <dsp:nvSpPr>
        <dsp:cNvPr id="0" name=""/>
        <dsp:cNvSpPr/>
      </dsp:nvSpPr>
      <dsp:spPr>
        <a:xfrm>
          <a:off x="1943127" y="343616"/>
          <a:ext cx="4440586" cy="4440586"/>
        </a:xfrm>
        <a:prstGeom prst="pie">
          <a:avLst>
            <a:gd name="adj1" fmla="val 16200000"/>
            <a:gd name="adj2" fmla="val 180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Низовые</a:t>
          </a:r>
          <a:endParaRPr lang="ru-RU" sz="2100" b="1" kern="1200" dirty="0"/>
        </a:p>
      </dsp:txBody>
      <dsp:txXfrm>
        <a:off x="4283422" y="1284598"/>
        <a:ext cx="1585923" cy="1321603"/>
      </dsp:txXfrm>
    </dsp:sp>
    <dsp:sp modelId="{B5D3DAA2-20B4-4E9D-A4D1-1D2AF6B317A2}">
      <dsp:nvSpPr>
        <dsp:cNvPr id="0" name=""/>
        <dsp:cNvSpPr/>
      </dsp:nvSpPr>
      <dsp:spPr>
        <a:xfrm>
          <a:off x="1851672" y="502209"/>
          <a:ext cx="4440586" cy="4440586"/>
        </a:xfrm>
        <a:prstGeom prst="pie">
          <a:avLst>
            <a:gd name="adj1" fmla="val 1800000"/>
            <a:gd name="adj2" fmla="val 9000000"/>
          </a:avLst>
        </a:prstGeom>
        <a:solidFill>
          <a:schemeClr val="accent6">
            <a:shade val="80000"/>
            <a:hueOff val="0"/>
            <a:satOff val="0"/>
            <a:lumOff val="136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Верховые</a:t>
          </a:r>
          <a:endParaRPr lang="ru-RU" sz="2100" b="1" kern="1200" dirty="0"/>
        </a:p>
      </dsp:txBody>
      <dsp:txXfrm>
        <a:off x="2908955" y="3383303"/>
        <a:ext cx="2378885" cy="1163010"/>
      </dsp:txXfrm>
    </dsp:sp>
    <dsp:sp modelId="{4427482F-DB95-4F03-BA32-9836DC16D9E3}">
      <dsp:nvSpPr>
        <dsp:cNvPr id="0" name=""/>
        <dsp:cNvSpPr/>
      </dsp:nvSpPr>
      <dsp:spPr>
        <a:xfrm>
          <a:off x="1760218" y="343616"/>
          <a:ext cx="4440586" cy="4440586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shade val="80000"/>
            <a:hueOff val="0"/>
            <a:satOff val="0"/>
            <a:lumOff val="27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Подземные</a:t>
          </a:r>
          <a:endParaRPr lang="ru-RU" sz="2100" b="1" kern="1200" dirty="0"/>
        </a:p>
      </dsp:txBody>
      <dsp:txXfrm>
        <a:off x="2274585" y="1284598"/>
        <a:ext cx="1585923" cy="1321603"/>
      </dsp:txXfrm>
    </dsp:sp>
    <dsp:sp modelId="{6E925CEF-2EED-4D02-A2E4-57F8722BE08B}">
      <dsp:nvSpPr>
        <dsp:cNvPr id="0" name=""/>
        <dsp:cNvSpPr/>
      </dsp:nvSpPr>
      <dsp:spPr>
        <a:xfrm>
          <a:off x="1643050" y="142880"/>
          <a:ext cx="4990372" cy="499037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575E0-6983-4279-AB61-88FBACC76481}">
      <dsp:nvSpPr>
        <dsp:cNvPr id="0" name=""/>
        <dsp:cNvSpPr/>
      </dsp:nvSpPr>
      <dsp:spPr>
        <a:xfrm>
          <a:off x="1576779" y="227034"/>
          <a:ext cx="4990372" cy="499037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6">
            <a:shade val="90000"/>
            <a:hueOff val="0"/>
            <a:satOff val="0"/>
            <a:lumOff val="125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F80EE-9718-4BE8-A6C3-941B391C7A6D}">
      <dsp:nvSpPr>
        <dsp:cNvPr id="0" name=""/>
        <dsp:cNvSpPr/>
      </dsp:nvSpPr>
      <dsp:spPr>
        <a:xfrm>
          <a:off x="1484958" y="68723"/>
          <a:ext cx="4990372" cy="499037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6">
            <a:shade val="90000"/>
            <a:hueOff val="0"/>
            <a:satOff val="0"/>
            <a:lumOff val="25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6DB46-6994-4C7F-9728-D3E6DF4768C5}" type="datetimeFigureOut">
              <a:rPr lang="ru-RU" smtClean="0"/>
              <a:pPr/>
              <a:t>вт 30.05.23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127C7-A25F-4911-BB95-85FE43F78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127C7-A25F-4911-BB95-85FE43F7818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B838E5-DB96-4F00-8E4E-48D011284879}" type="datetimeFigureOut">
              <a:rPr lang="ru-RU" smtClean="0"/>
              <a:pPr/>
              <a:t>вт 30.05.23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C8B38F-058D-4428-B517-3ACF0FDBE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838E5-DB96-4F00-8E4E-48D011284879}" type="datetimeFigureOut">
              <a:rPr lang="ru-RU" smtClean="0"/>
              <a:pPr/>
              <a:t>вт 30.05.23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8B38F-058D-4428-B517-3ACF0FDBE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838E5-DB96-4F00-8E4E-48D011284879}" type="datetimeFigureOut">
              <a:rPr lang="ru-RU" smtClean="0"/>
              <a:pPr/>
              <a:t>вт 30.05.23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8B38F-058D-4428-B517-3ACF0FDBE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838E5-DB96-4F00-8E4E-48D011284879}" type="datetimeFigureOut">
              <a:rPr lang="ru-RU" smtClean="0"/>
              <a:pPr/>
              <a:t>вт 30.05.23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8B38F-058D-4428-B517-3ACF0FDBE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838E5-DB96-4F00-8E4E-48D011284879}" type="datetimeFigureOut">
              <a:rPr lang="ru-RU" smtClean="0"/>
              <a:pPr/>
              <a:t>вт 30.05.23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8B38F-058D-4428-B517-3ACF0FDBE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838E5-DB96-4F00-8E4E-48D011284879}" type="datetimeFigureOut">
              <a:rPr lang="ru-RU" smtClean="0"/>
              <a:pPr/>
              <a:t>вт 30.05.23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8B38F-058D-4428-B517-3ACF0FDBE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838E5-DB96-4F00-8E4E-48D011284879}" type="datetimeFigureOut">
              <a:rPr lang="ru-RU" smtClean="0"/>
              <a:pPr/>
              <a:t>вт 30.05.23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8B38F-058D-4428-B517-3ACF0FDBE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838E5-DB96-4F00-8E4E-48D011284879}" type="datetimeFigureOut">
              <a:rPr lang="ru-RU" smtClean="0"/>
              <a:pPr/>
              <a:t>вт 30.05.23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8B38F-058D-4428-B517-3ACF0FDBE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838E5-DB96-4F00-8E4E-48D011284879}" type="datetimeFigureOut">
              <a:rPr lang="ru-RU" smtClean="0"/>
              <a:pPr/>
              <a:t>вт 30.05.23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8B38F-058D-4428-B517-3ACF0FDBE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838E5-DB96-4F00-8E4E-48D011284879}" type="datetimeFigureOut">
              <a:rPr lang="ru-RU" smtClean="0"/>
              <a:pPr/>
              <a:t>вт 30.05.23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8B38F-058D-4428-B517-3ACF0FDBE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838E5-DB96-4F00-8E4E-48D011284879}" type="datetimeFigureOut">
              <a:rPr lang="ru-RU" smtClean="0"/>
              <a:pPr/>
              <a:t>вт 30.05.23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8B38F-058D-4428-B517-3ACF0FDBE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C4004"/>
                </a:solidFill>
              </a:defRPr>
            </a:lvl1pPr>
          </a:lstStyle>
          <a:p>
            <a:fld id="{61B838E5-DB96-4F00-8E4E-48D011284879}" type="datetimeFigureOut">
              <a:rPr lang="ru-RU" smtClean="0"/>
              <a:pPr/>
              <a:t>вт 30.05.23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C4004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C4004"/>
                </a:solidFill>
              </a:defRPr>
            </a:lvl1pPr>
          </a:lstStyle>
          <a:p>
            <a:fld id="{68C8B38F-058D-4428-B517-3ACF0FDBE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5C400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C400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C4004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C4004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C4004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C4004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C4004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C4004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C4004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C400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5C400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5C400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5C400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5C400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5C400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5C400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5C400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5C400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5C400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Лесные пожары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Правила пожарной безопасности на природе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0"/>
            <a:ext cx="8243918" cy="1214422"/>
          </a:xfrm>
        </p:spPr>
        <p:txBody>
          <a:bodyPr/>
          <a:lstStyle/>
          <a:p>
            <a:r>
              <a:rPr lang="ru-RU" sz="4000" dirty="0" smtClean="0"/>
              <a:t>Правила пожарной безопасности на природе</a:t>
            </a:r>
            <a:endParaRPr lang="ru-RU" sz="4000" dirty="0"/>
          </a:p>
        </p:txBody>
      </p:sp>
      <p:pic>
        <p:nvPicPr>
          <p:cNvPr id="6" name="Рисунок 5" descr="13_02_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929066"/>
            <a:ext cx="4286250" cy="2686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1142984"/>
            <a:ext cx="807249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100" dirty="0"/>
              <a:t>О</a:t>
            </a:r>
            <a:r>
              <a:rPr lang="ru-RU" sz="2100" dirty="0" smtClean="0"/>
              <a:t>сторожно обращайтесь с огнём. Не бросайте на землю непогашенные спички и окурки. </a:t>
            </a:r>
            <a:r>
              <a:rPr lang="ru-RU" sz="2100" dirty="0"/>
              <a:t>Нельзя разводить огонь в местах с сухой травой или мхом, на лесосеке с множеством сухих веток, под кронами деревьев, на местах старых пожаров. Выбрав место для костра, аккуратно снимите верхний слой дёрна и сложите его неподалёку, а на расчищенном участке разведите огонь.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62" y="3429000"/>
            <a:ext cx="38576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/>
              <a:t>Перед уходом со стоянки костёр обязательно залейте водой, а если воды нет, засыпьте кострище слоем земли, а потом положите снятый дёрн. Так вы не только убережёте лес от пожара, но и поможете ему быстро залечить нанесённую рану.</a:t>
            </a:r>
          </a:p>
          <a:p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648866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Составитель: Тоцкая О.В.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0"/>
            <a:ext cx="8243918" cy="1214422"/>
          </a:xfrm>
        </p:spPr>
        <p:txBody>
          <a:bodyPr/>
          <a:lstStyle/>
          <a:p>
            <a:r>
              <a:rPr lang="ru-RU" sz="4000" dirty="0" smtClean="0"/>
              <a:t>Правила пожарной безопасности на природе</a:t>
            </a:r>
            <a:endParaRPr lang="ru-RU" sz="4000" dirty="0"/>
          </a:p>
        </p:txBody>
      </p:sp>
      <p:pic>
        <p:nvPicPr>
          <p:cNvPr id="6" name="Рисунок 5" descr="13_02_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369" y="4214818"/>
            <a:ext cx="3000372" cy="2400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1500174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ru-RU" sz="2100" dirty="0" smtClean="0"/>
              <a:t>Приезжая в лес на автомобиле или мотоцикле, следите, чтобы из выхлопной трубы не вылетали искры, которые тоже могут стать причиной пожара. Если вам необходимо подремонтировать машину (или любую другую технику), ни в коем случае не оставляйте после себя промасленные или покрытые жиром тряпки и ветошь: в определённых условиях они способны к самовозгоранию.</a:t>
            </a:r>
          </a:p>
          <a:p>
            <a:pPr marL="457200" indent="-457200"/>
            <a:endParaRPr lang="ru-RU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3929066"/>
            <a:ext cx="385765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/>
              <a:t>3. Не оставляйте в лесу мусор, особенно стеклянные банки или бутылки. Осколок стекла может, как линза, сфокусировать солнечные лучи и вызвать крупный лесной пожар.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648866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Составитель: Тоцкая О.В.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0"/>
            <a:ext cx="8243918" cy="1066800"/>
          </a:xfrm>
        </p:spPr>
        <p:txBody>
          <a:bodyPr/>
          <a:lstStyle/>
          <a:p>
            <a:r>
              <a:rPr lang="ru-RU" sz="4000" dirty="0" smtClean="0"/>
              <a:t>Что делать при пожаре в лесу?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142984"/>
            <a:ext cx="7858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ebdings" pitchFamily="18" charset="2"/>
              <a:buChar char="~"/>
            </a:pPr>
            <a:r>
              <a:rPr lang="ru-RU" sz="2000" dirty="0" smtClean="0"/>
              <a:t>Если вы обнаружили очаги возгорания, немедленно известите противопожарную службу по телефону </a:t>
            </a:r>
            <a:r>
              <a:rPr lang="ru-RU" sz="2000" dirty="0" smtClean="0">
                <a:solidFill>
                  <a:srgbClr val="C00000"/>
                </a:solidFill>
              </a:rPr>
              <a:t>01</a:t>
            </a:r>
            <a:r>
              <a:rPr lang="ru-RU" sz="2000" dirty="0" smtClean="0"/>
              <a:t> (по мобильному телефону по номеру </a:t>
            </a:r>
            <a:r>
              <a:rPr lang="ru-RU" sz="2000" dirty="0" smtClean="0">
                <a:solidFill>
                  <a:srgbClr val="C00000"/>
                </a:solidFill>
              </a:rPr>
              <a:t>112</a:t>
            </a:r>
            <a:r>
              <a:rPr lang="ru-RU" sz="2000" dirty="0" smtClean="0"/>
              <a:t>)!</a:t>
            </a:r>
          </a:p>
          <a:p>
            <a:pPr>
              <a:buClr>
                <a:srgbClr val="FF0000"/>
              </a:buClr>
              <a:buFont typeface="Webdings" pitchFamily="18" charset="2"/>
              <a:buChar char="~"/>
            </a:pPr>
            <a:endParaRPr lang="ru-RU" sz="2000" dirty="0" smtClean="0"/>
          </a:p>
          <a:p>
            <a:pPr>
              <a:buClr>
                <a:srgbClr val="FF0000"/>
              </a:buClr>
              <a:buFont typeface="Webdings" pitchFamily="18" charset="2"/>
              <a:buChar char="~"/>
            </a:pPr>
            <a:r>
              <a:rPr lang="ru-RU" sz="2000" dirty="0"/>
              <a:t>Если пожар небольшой, можно попытаться потушить пламя самостоятельно: его можно сбить, захлестывая ветками лиственных пород, заливая водой, забрасывая влажным грунтом, затаптывая ногами. </a:t>
            </a:r>
          </a:p>
          <a:p>
            <a:pPr>
              <a:buClr>
                <a:srgbClr val="FF0000"/>
              </a:buClr>
              <a:buFont typeface="Webdings" pitchFamily="18" charset="2"/>
              <a:buChar char="~"/>
            </a:pPr>
            <a:endParaRPr lang="ru-RU" sz="2000" dirty="0" smtClean="0"/>
          </a:p>
          <a:p>
            <a:pPr>
              <a:buClr>
                <a:srgbClr val="FF0000"/>
              </a:buClr>
              <a:buFont typeface="Webdings" pitchFamily="18" charset="2"/>
              <a:buChar char="~"/>
            </a:pPr>
            <a:r>
              <a:rPr lang="ru-RU" sz="2000" dirty="0" smtClean="0"/>
              <a:t>При тушении пожара действуйте осмотрительно, не уходите далеко от дорог и просек, не теряйте из виду других участников.</a:t>
            </a:r>
          </a:p>
          <a:p>
            <a:pPr>
              <a:buClr>
                <a:srgbClr val="FF0000"/>
              </a:buClr>
              <a:buFont typeface="Webdings" pitchFamily="18" charset="2"/>
              <a:buChar char="~"/>
            </a:pPr>
            <a:endParaRPr lang="ru-RU" sz="2000" dirty="0" smtClean="0"/>
          </a:p>
          <a:p>
            <a:pPr>
              <a:buClr>
                <a:srgbClr val="FF0000"/>
              </a:buClr>
              <a:buFont typeface="Webdings" pitchFamily="18" charset="2"/>
              <a:buChar char="~"/>
            </a:pPr>
            <a:r>
              <a:rPr lang="ru-RU" sz="2000" dirty="0" smtClean="0"/>
              <a:t>При тушении торфяного пожара помните, что в зоне горения могут образовываться глубокие воронки, поэтому передвигаться следует осторожно, предварительно проверив глубину выгоревшего слоя.</a:t>
            </a:r>
            <a:endParaRPr lang="ru-RU" sz="2000" dirty="0"/>
          </a:p>
        </p:txBody>
      </p:sp>
      <p:pic>
        <p:nvPicPr>
          <p:cNvPr id="6" name="Рисунок 5" descr="rus_6_8_10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643050"/>
            <a:ext cx="4762500" cy="3514725"/>
          </a:xfrm>
          <a:prstGeom prst="rect">
            <a:avLst/>
          </a:prstGeom>
        </p:spPr>
      </p:pic>
      <p:pic>
        <p:nvPicPr>
          <p:cNvPr id="7" name="Рисунок 6" descr="lesnoi_pogar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92" y="0"/>
            <a:ext cx="420521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0496" y="648866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Составитель: Тоцкая О.В.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0"/>
            <a:ext cx="8243918" cy="1066800"/>
          </a:xfrm>
        </p:spPr>
        <p:txBody>
          <a:bodyPr/>
          <a:lstStyle/>
          <a:p>
            <a:r>
              <a:rPr lang="ru-RU" sz="3500" dirty="0" smtClean="0">
                <a:solidFill>
                  <a:srgbClr val="C00000"/>
                </a:solidFill>
              </a:rPr>
              <a:t>Если у вас нет возможности своими силами справиться огнём:</a:t>
            </a:r>
            <a:endParaRPr lang="ru-RU" sz="35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142984"/>
            <a:ext cx="78581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ebdings" pitchFamily="18" charset="2"/>
              <a:buChar char="~"/>
            </a:pPr>
            <a:r>
              <a:rPr lang="ru-RU" sz="2000" dirty="0" smtClean="0"/>
              <a:t>Выходите на дорогу или просеку, широкую поляну, к берегу реки или водоема, в поле;</a:t>
            </a:r>
          </a:p>
          <a:p>
            <a:pPr>
              <a:buClr>
                <a:srgbClr val="FF0000"/>
              </a:buClr>
              <a:buFont typeface="Webdings" pitchFamily="18" charset="2"/>
              <a:buChar char="~"/>
            </a:pPr>
            <a:r>
              <a:rPr lang="ru-RU" sz="2000" dirty="0" smtClean="0"/>
              <a:t>выходите из опасной зоны быстро, перпендикулярно направлению движения огня;</a:t>
            </a:r>
          </a:p>
          <a:p>
            <a:pPr>
              <a:buClr>
                <a:srgbClr val="FF0000"/>
              </a:buClr>
              <a:buFont typeface="Webdings" pitchFamily="18" charset="2"/>
              <a:buChar char="~"/>
            </a:pPr>
            <a:r>
              <a:rPr lang="ru-RU" sz="2000" dirty="0" smtClean="0"/>
              <a:t>если невозможно уйти от пожара, войдите в водоем или накройтесь мокрой одеждой;</a:t>
            </a:r>
          </a:p>
          <a:p>
            <a:pPr>
              <a:buClr>
                <a:srgbClr val="FF0000"/>
              </a:buClr>
              <a:buFont typeface="Webdings" pitchFamily="18" charset="2"/>
              <a:buChar char="~"/>
            </a:pPr>
            <a:r>
              <a:rPr lang="ru-RU" sz="2000" dirty="0" smtClean="0"/>
              <a:t>оказавшись на открытом пространстве или поляне, дышите, пригнувшись к земле - там воздух менее задымлен;</a:t>
            </a:r>
          </a:p>
          <a:p>
            <a:pPr>
              <a:buClr>
                <a:srgbClr val="FF0000"/>
              </a:buClr>
              <a:buFont typeface="Webdings" pitchFamily="18" charset="2"/>
              <a:buChar char="~"/>
            </a:pPr>
            <a:r>
              <a:rPr lang="ru-RU" sz="2000" dirty="0" smtClean="0"/>
              <a:t>рот и нос при этом прикройте ватно-марлевой повязкой или тканью;</a:t>
            </a:r>
          </a:p>
          <a:p>
            <a:pPr>
              <a:buClr>
                <a:srgbClr val="FF0000"/>
              </a:buClr>
              <a:buFont typeface="Webdings" pitchFamily="18" charset="2"/>
              <a:buChar char="~"/>
            </a:pPr>
            <a:r>
              <a:rPr lang="ru-RU" sz="2000" dirty="0" smtClean="0"/>
              <a:t>после выхода из зоны пожара сообщите о ее месте, размерах и характере в противопожарную службу,                    администрацию населенного пункта,                                 лесничество по телефону </a:t>
            </a:r>
            <a:r>
              <a:rPr lang="ru-RU" sz="2000" dirty="0" smtClean="0">
                <a:solidFill>
                  <a:srgbClr val="C00000"/>
                </a:solidFill>
              </a:rPr>
              <a:t>01</a:t>
            </a:r>
            <a:r>
              <a:rPr lang="ru-RU" sz="2000" dirty="0" smtClean="0"/>
              <a:t> (по мобильному телефону по номеру </a:t>
            </a:r>
            <a:r>
              <a:rPr lang="ru-RU" sz="2000" dirty="0" smtClean="0">
                <a:solidFill>
                  <a:srgbClr val="C00000"/>
                </a:solidFill>
              </a:rPr>
              <a:t>112</a:t>
            </a:r>
            <a:r>
              <a:rPr lang="ru-RU" sz="2000" dirty="0" smtClean="0"/>
              <a:t>)!</a:t>
            </a:r>
            <a:endParaRPr lang="ru-RU" sz="2000" dirty="0"/>
          </a:p>
        </p:txBody>
      </p:sp>
      <p:pic>
        <p:nvPicPr>
          <p:cNvPr id="6" name="Рисунок 5" descr="PHO-09Aug31-1762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5214950"/>
            <a:ext cx="2143140" cy="1384662"/>
          </a:xfrm>
          <a:prstGeom prst="rect">
            <a:avLst/>
          </a:prstGeom>
        </p:spPr>
      </p:pic>
      <p:pic>
        <p:nvPicPr>
          <p:cNvPr id="7" name="Рисунок 6" descr="19564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285860"/>
            <a:ext cx="8072494" cy="5384829"/>
          </a:xfrm>
          <a:prstGeom prst="rect">
            <a:avLst/>
          </a:prstGeom>
        </p:spPr>
      </p:pic>
      <p:pic>
        <p:nvPicPr>
          <p:cNvPr id="8" name="Рисунок 7" descr="lesnoi_pogar 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1428736"/>
            <a:ext cx="6738984" cy="5054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4612" y="648866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Составитель: Тоцкая О.В.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dirty="0" smtClean="0"/>
              <a:t>Последствия лесных пожаров</a:t>
            </a:r>
            <a:endParaRPr lang="ru-RU" sz="3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Лоси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7115196" cy="4393633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age_5076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643042" y="1500174"/>
            <a:ext cx="6186502" cy="4206821"/>
          </a:xfrm>
        </p:spPr>
      </p:pic>
      <p:pic>
        <p:nvPicPr>
          <p:cNvPr id="10" name="Рисунок 9" descr="fire45.jpg"/>
          <p:cNvPicPr>
            <a:picLocks noChangeAspect="1"/>
          </p:cNvPicPr>
          <p:nvPr/>
        </p:nvPicPr>
        <p:blipFill>
          <a:blip r:embed="rId4"/>
          <a:srcRect b="6602"/>
          <a:stretch>
            <a:fillRect/>
          </a:stretch>
        </p:blipFill>
        <p:spPr>
          <a:xfrm>
            <a:off x="1500166" y="1571612"/>
            <a:ext cx="6380181" cy="4071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612" y="648866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Составитель: Тоцкая О.В.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rofilakt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648866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Составитель: Тоцкая О.В.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895468"/>
          </a:xfrm>
        </p:spPr>
        <p:txBody>
          <a:bodyPr/>
          <a:lstStyle/>
          <a:p>
            <a:r>
              <a:rPr lang="ru-RU" sz="3000" dirty="0" smtClean="0">
                <a:solidFill>
                  <a:srgbClr val="C00000"/>
                </a:solidFill>
              </a:rPr>
              <a:t>Лесной пожар </a:t>
            </a:r>
            <a:r>
              <a:rPr lang="ru-RU" sz="3000" dirty="0" smtClean="0"/>
              <a:t>– это стихийное, неуправляемое человеком распространение огня по лесной площади.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orest%20fi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400" y="2514600"/>
            <a:ext cx="4775200" cy="3581400"/>
          </a:xfrm>
        </p:spPr>
      </p:pic>
      <p:sp>
        <p:nvSpPr>
          <p:cNvPr id="5" name="TextBox 4"/>
          <p:cNvSpPr txBox="1"/>
          <p:nvPr/>
        </p:nvSpPr>
        <p:spPr>
          <a:xfrm>
            <a:off x="2714612" y="648866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Составитель: Тоцкая О.В.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1142984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066800"/>
          </a:xfrm>
        </p:spPr>
        <p:txBody>
          <a:bodyPr/>
          <a:lstStyle/>
          <a:p>
            <a:r>
              <a:rPr lang="ru-RU" dirty="0" smtClean="0"/>
              <a:t>Виды лесных пожаров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648866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Составитель: Тоцкая О.В.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798496"/>
          </a:xfrm>
        </p:spPr>
        <p:txBody>
          <a:bodyPr/>
          <a:lstStyle/>
          <a:p>
            <a:pPr algn="ctr"/>
            <a:r>
              <a:rPr lang="ru-RU" sz="4000" dirty="0" smtClean="0"/>
              <a:t>Низовой пожар</a:t>
            </a:r>
            <a:endParaRPr lang="ru-RU" sz="4000" dirty="0"/>
          </a:p>
        </p:txBody>
      </p:sp>
      <p:pic>
        <p:nvPicPr>
          <p:cNvPr id="6" name="Содержимое 5" descr="Низовой пож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285860"/>
            <a:ext cx="4322064" cy="323697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1538" y="4857760"/>
            <a:ext cx="7286676" cy="1268403"/>
          </a:xfrm>
        </p:spPr>
        <p:txBody>
          <a:bodyPr/>
          <a:lstStyle/>
          <a:p>
            <a:r>
              <a:rPr lang="ru-RU" sz="2200" dirty="0" smtClean="0"/>
              <a:t>При низовом пожаре сгорает лесная подстилка, лишайники, мхи, травы, опавшие на землю ветки и т. п. Скорость движения пожара по ветру 0,25—5 км/ч. 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648866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Составитель: Тоцкая О.В.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798496"/>
          </a:xfrm>
        </p:spPr>
        <p:txBody>
          <a:bodyPr/>
          <a:lstStyle/>
          <a:p>
            <a:pPr algn="ctr"/>
            <a:r>
              <a:rPr lang="ru-RU" sz="4000" dirty="0" smtClean="0"/>
              <a:t>Верховой пожар</a:t>
            </a:r>
            <a:endParaRPr lang="ru-RU" sz="4000" dirty="0"/>
          </a:p>
        </p:txBody>
      </p:sp>
      <p:pic>
        <p:nvPicPr>
          <p:cNvPr id="6" name="Содержимое 5" descr="Низовой пож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357298"/>
            <a:ext cx="4322064" cy="254774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85852" y="4286256"/>
            <a:ext cx="7286676" cy="1268403"/>
          </a:xfrm>
        </p:spPr>
        <p:txBody>
          <a:bodyPr/>
          <a:lstStyle/>
          <a:p>
            <a:r>
              <a:rPr lang="ru-RU" sz="2200" dirty="0" smtClean="0"/>
              <a:t>Верховой лесной пожар охватывает листья, хвою, ветви, и всю крону. Скорость распространения от 5—30 км/ч. Развиваются они обычно при засушливой ветреной погоде из низового пожара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648866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Составитель: Тоцкая О.В.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798496"/>
          </a:xfrm>
        </p:spPr>
        <p:txBody>
          <a:bodyPr/>
          <a:lstStyle/>
          <a:p>
            <a:pPr algn="ctr"/>
            <a:r>
              <a:rPr lang="ru-RU" sz="4000" dirty="0" smtClean="0"/>
              <a:t>Подземный (торфяной) пожар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00100" y="4786322"/>
            <a:ext cx="7000924" cy="1768469"/>
          </a:xfrm>
        </p:spPr>
        <p:txBody>
          <a:bodyPr/>
          <a:lstStyle/>
          <a:p>
            <a:r>
              <a:rPr lang="ru-RU" sz="2200" dirty="0" smtClean="0"/>
              <a:t>Торфяной пожар – это горение торфяного болота, осушенного или естественного, при перегреве его поверхности.</a:t>
            </a:r>
            <a:endParaRPr lang="ru-RU" sz="2200" dirty="0"/>
          </a:p>
        </p:txBody>
      </p:sp>
      <p:pic>
        <p:nvPicPr>
          <p:cNvPr id="8" name="Содержимое 7" descr="Подзем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214422"/>
            <a:ext cx="5111750" cy="3530744"/>
          </a:xfrm>
        </p:spPr>
      </p:pic>
      <p:sp>
        <p:nvSpPr>
          <p:cNvPr id="6" name="TextBox 5"/>
          <p:cNvSpPr txBox="1"/>
          <p:nvPr/>
        </p:nvSpPr>
        <p:spPr>
          <a:xfrm>
            <a:off x="2714612" y="648866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Составитель: Тоцкая О.В.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798496"/>
          </a:xfrm>
        </p:spPr>
        <p:txBody>
          <a:bodyPr/>
          <a:lstStyle/>
          <a:p>
            <a:pPr algn="ctr"/>
            <a:r>
              <a:rPr lang="ru-RU" sz="4000" dirty="0" smtClean="0"/>
              <a:t>Подземный (торфяной) пожар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00100" y="3500438"/>
            <a:ext cx="7858180" cy="2643206"/>
          </a:xfrm>
        </p:spPr>
        <p:txBody>
          <a:bodyPr/>
          <a:lstStyle/>
          <a:p>
            <a:r>
              <a:rPr lang="ru-RU" sz="2200" dirty="0" smtClean="0"/>
              <a:t>Могут быть малозаметны и распространяться на глубину до нескольких метров и крайне плохо поддаются тушению. (Торф может гореть без доступа воздуха и даже под водой. Для тушения таких пожаров необходима предварительная разведка.</a:t>
            </a:r>
            <a:endParaRPr lang="ru-RU" sz="2200" dirty="0"/>
          </a:p>
        </p:txBody>
      </p:sp>
      <p:pic>
        <p:nvPicPr>
          <p:cNvPr id="8" name="Содержимое 7" descr="Подзем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071546"/>
            <a:ext cx="3571900" cy="2467152"/>
          </a:xfrm>
        </p:spPr>
      </p:pic>
      <p:sp>
        <p:nvSpPr>
          <p:cNvPr id="6" name="Прямоугольник 5"/>
          <p:cNvSpPr/>
          <p:nvPr/>
        </p:nvSpPr>
        <p:spPr>
          <a:xfrm>
            <a:off x="4929190" y="1500174"/>
            <a:ext cx="38576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5C4004"/>
                </a:solidFill>
              </a:rPr>
              <a:t>Подземные пожары распространяются со скоростью до 1 км в сутки.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4612" y="648866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Составитель: Тоцкая О.В.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хе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59" y="1285860"/>
            <a:ext cx="7902829" cy="4643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648866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Составитель: Тоцкая О.В.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62050"/>
          </a:xfrm>
        </p:spPr>
        <p:txBody>
          <a:bodyPr/>
          <a:lstStyle/>
          <a:p>
            <a:pPr algn="ctr"/>
            <a:r>
              <a:rPr lang="ru-RU" sz="3000" dirty="0" smtClean="0">
                <a:solidFill>
                  <a:srgbClr val="C00000"/>
                </a:solidFill>
              </a:rPr>
              <a:t>Причины возникновения лесных пожаров: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13_02_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9090" y="3929066"/>
            <a:ext cx="3792070" cy="2686050"/>
          </a:xfrm>
        </p:spPr>
      </p:pic>
      <p:sp>
        <p:nvSpPr>
          <p:cNvPr id="11" name="Прямоугольник 10"/>
          <p:cNvSpPr/>
          <p:nvPr/>
        </p:nvSpPr>
        <p:spPr>
          <a:xfrm>
            <a:off x="857224" y="857232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ebdings" pitchFamily="18" charset="2"/>
              <a:buChar char="~"/>
            </a:pPr>
            <a:r>
              <a:rPr lang="ru-RU" dirty="0" smtClean="0"/>
              <a:t> </a:t>
            </a:r>
            <a:r>
              <a:rPr lang="ru-RU" b="1" dirty="0" smtClean="0"/>
              <a:t>неосторожное обращение с огнем туристов, охотников, рыбаков, грибников и других лиц при посещении лесов (костер, непогашенный окурок, не затушенная спичка, искры из глушителя автомобиля и т.д.) – 50–60 %; </a:t>
            </a:r>
          </a:p>
          <a:p>
            <a:pPr>
              <a:buClr>
                <a:srgbClr val="FF0000"/>
              </a:buClr>
              <a:buFont typeface="Webdings" pitchFamily="18" charset="2"/>
              <a:buChar char="~"/>
            </a:pPr>
            <a:r>
              <a:rPr lang="ru-RU" b="1" dirty="0" smtClean="0"/>
              <a:t> весенние и осенние неконтролируемые </a:t>
            </a:r>
            <a:r>
              <a:rPr lang="ru-RU" b="1" dirty="0" err="1" smtClean="0"/>
              <a:t>сельхозпалы</a:t>
            </a:r>
            <a:r>
              <a:rPr lang="ru-RU" b="1" dirty="0" smtClean="0"/>
              <a:t> (выжигание сухой травы на сенокосах, отгонных пастбищах, а также стерни на полях) – до 15-20 %; </a:t>
            </a:r>
          </a:p>
          <a:p>
            <a:pPr>
              <a:buClr>
                <a:srgbClr val="FF0000"/>
              </a:buClr>
              <a:buFont typeface="Webdings" pitchFamily="18" charset="2"/>
              <a:buChar char="~"/>
            </a:pPr>
            <a:r>
              <a:rPr lang="ru-RU" b="1" dirty="0" smtClean="0"/>
              <a:t>нарушение правил пожарной безопасности лесозаготовителями – до 20 %; </a:t>
            </a:r>
          </a:p>
          <a:p>
            <a:pPr>
              <a:buClr>
                <a:srgbClr val="FF0000"/>
              </a:buClr>
              <a:buFont typeface="Webdings" pitchFamily="18" charset="2"/>
              <a:buChar char="~"/>
            </a:pPr>
            <a:r>
              <a:rPr lang="ru-RU" b="1" dirty="0" smtClean="0"/>
              <a:t>грозовые разряды – до 10–20 %.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4500570"/>
            <a:ext cx="35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90% лесных пожаров происходит по вине человека!!!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 descr="па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786058"/>
            <a:ext cx="5143504" cy="3857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4612" y="648866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Составитель: Тоцкая О.В.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ribble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Scribble</Template>
  <TotalTime>174</TotalTime>
  <Words>757</Words>
  <Application>Microsoft Office PowerPoint</Application>
  <PresentationFormat>Экран (4:3)</PresentationFormat>
  <Paragraphs>59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Webdings</vt:lpstr>
      <vt:lpstr>Scribble</vt:lpstr>
      <vt:lpstr>Лесные пожары</vt:lpstr>
      <vt:lpstr>Лесной пожар – это стихийное, неуправляемое человеком распространение огня по лесной площади.  </vt:lpstr>
      <vt:lpstr>Виды лесных пожаров</vt:lpstr>
      <vt:lpstr>Низовой пожар</vt:lpstr>
      <vt:lpstr>Верховой пожар</vt:lpstr>
      <vt:lpstr>Подземный (торфяной) пожар</vt:lpstr>
      <vt:lpstr>Подземный (торфяной) пожар</vt:lpstr>
      <vt:lpstr>Презентация PowerPoint</vt:lpstr>
      <vt:lpstr>Причины возникновения лесных пожаров:  </vt:lpstr>
      <vt:lpstr>Правила пожарной безопасности на природе</vt:lpstr>
      <vt:lpstr>Правила пожарной безопасности на природе</vt:lpstr>
      <vt:lpstr>Что делать при пожаре в лесу?</vt:lpstr>
      <vt:lpstr>Если у вас нет возможности своими силами справиться огнём:</vt:lpstr>
      <vt:lpstr>Последствия лесных пожаров</vt:lpstr>
      <vt:lpstr>Презентация PowerPoint</vt:lpstr>
    </vt:vector>
  </TitlesOfParts>
  <Company>Fiz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пожары</dc:title>
  <dc:creator>User</dc:creator>
  <cp:lastModifiedBy>Максим</cp:lastModifiedBy>
  <cp:revision>22</cp:revision>
  <dcterms:created xsi:type="dcterms:W3CDTF">2010-09-23T05:55:39Z</dcterms:created>
  <dcterms:modified xsi:type="dcterms:W3CDTF">2023-05-30T16:24:55Z</dcterms:modified>
</cp:coreProperties>
</file>