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47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69A368-621E-4569-8267-31D0EC7599CC}" type="datetimeFigureOut">
              <a:rPr lang="ru-RU" smtClean="0"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9E7520-B3A5-450E-9A46-BC4CEAC636D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0864" y="1951673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Поведение в лесу при встрече с опасными животными </a:t>
            </a:r>
          </a:p>
          <a:p>
            <a:pPr algn="ctr"/>
            <a:r>
              <a:rPr lang="ru-RU" sz="48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и при грозе</a:t>
            </a:r>
            <a:endParaRPr lang="ru-RU" sz="4800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53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Picture 2" descr="Описание: D:\МОЯ АТТЕСТАЦИЯ\для презентаций ОБЖ\5 встречи с обитателями леса\клещи\498px-Adult_deer_tick(cropp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8" y="620687"/>
            <a:ext cx="2952250" cy="28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300068" y="57090"/>
            <a:ext cx="2674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КЛЕЩИ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0068" y="649108"/>
            <a:ext cx="5555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dirty="0"/>
              <a:t>Клещи располагаются у троп, на боковых ветвях растений. Цепляются за одежду проходящего человека.</a:t>
            </a:r>
          </a:p>
          <a:p>
            <a:pPr indent="365125" algn="just"/>
            <a:r>
              <a:rPr lang="ru-RU" dirty="0"/>
              <a:t>Период активности клещей обычно приходит-</a:t>
            </a:r>
            <a:r>
              <a:rPr lang="ru-RU" dirty="0" err="1"/>
              <a:t>ся</a:t>
            </a:r>
            <a:r>
              <a:rPr lang="ru-RU" dirty="0"/>
              <a:t> на окончание весны и начало лета</a:t>
            </a:r>
          </a:p>
          <a:p>
            <a:pPr indent="365125" algn="just"/>
            <a:r>
              <a:rPr lang="ru-RU" dirty="0"/>
              <a:t>Клещи любят теплую и влажную погоду и предпочитают тенистые, но не сырые леса и сильные </a:t>
            </a:r>
            <a:r>
              <a:rPr lang="ru-RU" dirty="0" smtClean="0"/>
              <a:t>дожди</a:t>
            </a:r>
            <a:endParaRPr lang="ru-RU" dirty="0"/>
          </a:p>
        </p:txBody>
      </p:sp>
      <p:pic>
        <p:nvPicPr>
          <p:cNvPr id="6" name="Содержимое 4" descr="398px-Tique_en_chass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2"/>
          <a:stretch/>
        </p:blipFill>
        <p:spPr bwMode="auto">
          <a:xfrm>
            <a:off x="6243776" y="3342584"/>
            <a:ext cx="2772271" cy="3133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818" y="3573016"/>
            <a:ext cx="56268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just"/>
            <a:r>
              <a:rPr lang="ru-RU" dirty="0">
                <a:solidFill>
                  <a:prstClr val="black"/>
                </a:solidFill>
              </a:rPr>
              <a:t>Наиболее частая локализация укусов клещей: волосистая часть головы, ушные раковины, шея, ключицы, подмышечные впадины, грудь, руки, спина, пах.</a:t>
            </a:r>
          </a:p>
          <a:p>
            <a:pPr lvl="0" indent="365125" algn="just"/>
            <a:r>
              <a:rPr lang="ru-RU" dirty="0">
                <a:solidFill>
                  <a:prstClr val="black"/>
                </a:solidFill>
              </a:rPr>
              <a:t>Благодаря наличию в слюне клещей обезболивающих и кровоостанавливающих веществ укусы клещей практически безболезненны и незаметны.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4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9384" y="732362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5125" algn="just"/>
            <a:r>
              <a:rPr lang="ru-RU" sz="1600" b="1" dirty="0">
                <a:solidFill>
                  <a:srgbClr val="FF0000"/>
                </a:solidFill>
              </a:rPr>
              <a:t>СИМПТОМЫ КЛЕЩЕВОГО ЭНЦЕФАЛИТА</a:t>
            </a:r>
          </a:p>
          <a:p>
            <a:pPr indent="365125" algn="just"/>
            <a:r>
              <a:rPr lang="ru-RU" sz="1600" dirty="0"/>
              <a:t>После укуса зараженного клеща заболевание наступает в разные сроки от 1-2 дней до 1-3 месяцев. Это так называемый скрытый период, в течение которого возможны слабость, потеря аппетита, сонливость, повышение температуры до 37,2-37,4 °С. После этого наступает резкое начало заболевания в виде лихорадочного состояния, сильных болей в мышцах, иногда с судорогами</a:t>
            </a:r>
            <a:r>
              <a:rPr lang="ru-RU" sz="1600" dirty="0" smtClean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9658"/>
            <a:ext cx="3977233" cy="307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r="35000"/>
          <a:stretch>
            <a:fillRect/>
          </a:stretch>
        </p:blipFill>
        <p:spPr bwMode="auto">
          <a:xfrm>
            <a:off x="4457295" y="4005064"/>
            <a:ext cx="4474090" cy="2511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4229568"/>
            <a:ext cx="4179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just"/>
            <a:r>
              <a:rPr lang="ru-RU" sz="1600" dirty="0">
                <a:solidFill>
                  <a:prstClr val="black"/>
                </a:solidFill>
              </a:rPr>
              <a:t>На 2-3-й день после начала заболевания наступают расстройства центральной нервной системы, параличи мышц, возможны паралич дыхания и смерть. </a:t>
            </a:r>
          </a:p>
          <a:p>
            <a:pPr lvl="0" indent="365125" algn="just"/>
            <a:r>
              <a:rPr lang="ru-RU" sz="1600" dirty="0">
                <a:solidFill>
                  <a:srgbClr val="FF0000"/>
                </a:solidFill>
              </a:rPr>
              <a:t>Для окружающих больной клещевым энцефалитом как источник заражения не опасен.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9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88640"/>
            <a:ext cx="57961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i="1" dirty="0">
                <a:solidFill>
                  <a:srgbClr val="FF0000"/>
                </a:solidFill>
              </a:rPr>
              <a:t>Первая помощь при укусе клеща</a:t>
            </a:r>
          </a:p>
          <a:p>
            <a:pPr lvl="0" indent="365125" algn="just"/>
            <a:r>
              <a:rPr lang="ru-RU" dirty="0"/>
              <a:t>Не паникуйте, не пытайтесь стряхнуть или выдернуть клеща рукой, это может привести к его разрыву, при этом часть клеща (головка) останется в коже </a:t>
            </a:r>
          </a:p>
          <a:p>
            <a:pPr lvl="0" indent="365125" algn="just"/>
            <a:r>
              <a:rPr lang="ru-RU" dirty="0"/>
              <a:t>Клеща можно смочить мыльным раствором или спиртом</a:t>
            </a:r>
          </a:p>
          <a:p>
            <a:pPr lvl="0" indent="365125" algn="just"/>
            <a:r>
              <a:rPr lang="ru-RU" dirty="0"/>
              <a:t>Через 20 – 30 минут ухватите  его пинцетом за начало головки и только тогда тяните</a:t>
            </a:r>
          </a:p>
          <a:p>
            <a:pPr lvl="0" indent="365125" algn="just"/>
            <a:r>
              <a:rPr lang="ru-RU" dirty="0"/>
              <a:t>Место укуса клеща необходимо обработать спиртом, йодом или зеленкой.</a:t>
            </a:r>
          </a:p>
          <a:p>
            <a:pPr indent="365125" algn="just"/>
            <a:r>
              <a:rPr lang="ru-RU" b="1" dirty="0">
                <a:solidFill>
                  <a:srgbClr val="FF0000"/>
                </a:solidFill>
              </a:rPr>
              <a:t>После укуса клеща обязательно обратитесь в пункт серопрофилактики!!! Извлеченного клеща поместите в стеклянную посуду, и передайте его на исследование!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Содержимое 4" descr="29f7c74cc5e97171ed51e2c02c4287c0_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736304" cy="1584176"/>
          </a:xfrm>
          <a:prstGeom prst="rect">
            <a:avLst/>
          </a:prstGeom>
        </p:spPr>
      </p:pic>
      <p:pic>
        <p:nvPicPr>
          <p:cNvPr id="4" name="Picture 3" descr="D:\МОЯ АТТЕСТАЦИЯ\для презентаций ОБЖ\5 встречи с обитателями леса\клещи\8f75e7cc3ff39a652aa54b67812e0618_e9a3c84dac5ef79d6eff642a8aeb73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42728"/>
            <a:ext cx="2736304" cy="174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Что делать, если укусил клещ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953" y="3490960"/>
            <a:ext cx="2736304" cy="1742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Что делать, если укусил клещ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952" y="5013176"/>
            <a:ext cx="2727879" cy="172819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46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548680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b="1" dirty="0">
                <a:solidFill>
                  <a:srgbClr val="FF0000"/>
                </a:solidFill>
              </a:rPr>
              <a:t>Меры предосторожности</a:t>
            </a:r>
            <a:endParaRPr lang="ru-RU" dirty="0">
              <a:solidFill>
                <a:srgbClr val="FF0000"/>
              </a:solidFill>
            </a:endParaRPr>
          </a:p>
          <a:p>
            <a:pPr indent="365125" algn="just"/>
            <a:r>
              <a:rPr lang="ru-RU" dirty="0"/>
              <a:t>В лесу, на загородной даче, на рыбалке) </a:t>
            </a:r>
            <a:r>
              <a:rPr lang="ru-RU" u="sng" dirty="0"/>
              <a:t>нужно быть предельно осторожным</a:t>
            </a:r>
            <a:r>
              <a:rPr lang="ru-RU" dirty="0"/>
              <a:t>:</a:t>
            </a:r>
          </a:p>
          <a:p>
            <a:pPr indent="365125" algn="just"/>
            <a:r>
              <a:rPr lang="ru-RU" dirty="0"/>
              <a:t>- стараться ходить по тропинкам, подальше от высокой травы и   кустарника; </a:t>
            </a:r>
          </a:p>
          <a:p>
            <a:pPr lvl="0" indent="365125" algn="just"/>
            <a:r>
              <a:rPr lang="ru-RU" dirty="0" smtClean="0"/>
              <a:t>- на </a:t>
            </a:r>
            <a:r>
              <a:rPr lang="ru-RU" dirty="0"/>
              <a:t>голову следует надеть косынку или кепку, а лучше всего гулять в куртке с капюшоном, брюки нужно заправить в сапоги или прижать резинками к щиколотке;</a:t>
            </a:r>
          </a:p>
          <a:p>
            <a:pPr lvl="0" indent="365125" algn="just"/>
            <a:r>
              <a:rPr lang="ru-RU" dirty="0" smtClean="0"/>
              <a:t>-  </a:t>
            </a:r>
            <a:r>
              <a:rPr lang="ru-RU" dirty="0"/>
              <a:t>само и </a:t>
            </a:r>
            <a:r>
              <a:rPr lang="ru-RU" dirty="0" err="1"/>
              <a:t>взаимоосмотры</a:t>
            </a:r>
            <a:r>
              <a:rPr lang="ru-RU" dirty="0"/>
              <a:t> при выходе из леса, возвращении домой – необходимо раздеться и тщательно осмотреть кожу  - не присосался ли где клещ; </a:t>
            </a:r>
          </a:p>
          <a:p>
            <a:pPr lvl="0" indent="365125" algn="just"/>
            <a:r>
              <a:rPr lang="ru-RU" dirty="0" smtClean="0"/>
              <a:t>- возможность </a:t>
            </a:r>
            <a:r>
              <a:rPr lang="ru-RU" dirty="0"/>
              <a:t>заражения – употребление сырого молока коз или коров (при  кипячении вирус погибает  через 2 минуты). </a:t>
            </a:r>
          </a:p>
        </p:txBody>
      </p:sp>
      <p:pic>
        <p:nvPicPr>
          <p:cNvPr id="3" name="Picture 3" descr="k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" b="26"/>
          <a:stretch>
            <a:fillRect/>
          </a:stretch>
        </p:blipFill>
        <p:spPr bwMode="auto">
          <a:xfrm>
            <a:off x="107504" y="116632"/>
            <a:ext cx="2500313" cy="6624736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62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92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946192" y="226367"/>
            <a:ext cx="3263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24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УКУСЫ НАСЕКОМЫХ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05856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Место укуса</a:t>
            </a:r>
          </a:p>
          <a:p>
            <a:pPr defTabSz="182563"/>
            <a:r>
              <a:rPr lang="ru-RU" dirty="0"/>
              <a:t>•	Кожа краснеет</a:t>
            </a:r>
          </a:p>
          <a:p>
            <a:pPr defTabSz="182563"/>
            <a:r>
              <a:rPr lang="ru-RU" dirty="0"/>
              <a:t>•	Появляются припухлость, жжение, зуд</a:t>
            </a:r>
          </a:p>
          <a:p>
            <a:pPr defTabSz="182563"/>
            <a:r>
              <a:rPr lang="ru-RU" dirty="0"/>
              <a:t>•	Опасны укусы для людей, испытывающих аллергию на яд этих насекомых</a:t>
            </a:r>
          </a:p>
          <a:p>
            <a:pPr defTabSz="182563"/>
            <a:r>
              <a:rPr lang="ru-RU" dirty="0"/>
              <a:t>•	От удушья вследствие отека гортани и легких может наступить смертельный исход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645024"/>
            <a:ext cx="51845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Признаки отравления ядами жалящих насекомых</a:t>
            </a:r>
          </a:p>
          <a:p>
            <a:pPr defTabSz="182563"/>
            <a:r>
              <a:rPr lang="ru-RU" dirty="0"/>
              <a:t>•	Отек, краснота, повышение температуры</a:t>
            </a:r>
          </a:p>
          <a:p>
            <a:pPr defTabSz="182563"/>
            <a:r>
              <a:rPr lang="ru-RU" dirty="0"/>
              <a:t>•	Сердцебиение, головная боль</a:t>
            </a:r>
          </a:p>
          <a:p>
            <a:pPr defTabSz="182563"/>
            <a:r>
              <a:rPr lang="ru-RU" dirty="0"/>
              <a:t>•	Тошнота, рвота</a:t>
            </a:r>
          </a:p>
          <a:p>
            <a:pPr defTabSz="182563"/>
            <a:r>
              <a:rPr lang="ru-RU" dirty="0"/>
              <a:t>•	Одышка  с затрудненным выдохом</a:t>
            </a:r>
          </a:p>
          <a:p>
            <a:pPr defTabSz="182563"/>
            <a:r>
              <a:rPr lang="ru-RU" dirty="0"/>
              <a:t>•	Судороги и потеря сознания</a:t>
            </a:r>
          </a:p>
          <a:p>
            <a:pPr defTabSz="182563"/>
            <a:r>
              <a:rPr lang="ru-RU" dirty="0"/>
              <a:t>•	Признаки тяжелой аллергической реакции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С ДАННЫМИ ПРИЗНАКАМИ ВЫЗОВИТЕ СКОРУЮ ПОМОЩЬ!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6380"/>
            <a:ext cx="3744416" cy="24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7"/>
            <a:ext cx="3801631" cy="264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84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944" y="3356992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 defTabSz="182563"/>
            <a:r>
              <a:rPr lang="ru-RU" dirty="0" smtClean="0"/>
              <a:t>•</a:t>
            </a:r>
            <a:r>
              <a:rPr lang="ru-RU" dirty="0"/>
              <a:t>	Обнаружив в месте укуса жало, осторожно удалите его из ранки (пинцетом или ногтями)</a:t>
            </a:r>
          </a:p>
          <a:p>
            <a:pPr indent="365125" algn="just" defTabSz="182563"/>
            <a:r>
              <a:rPr lang="ru-RU" dirty="0"/>
              <a:t>•	Приложите к месту укуса марлевый салфетку или ватный тампон, смоченный раствором перекиси водорода, нашатырным спиртом, светло-розовым раствором перманганата калия или водой с солью (чайная ложка на стакан)</a:t>
            </a:r>
          </a:p>
          <a:p>
            <a:pPr indent="365125" algn="just" defTabSz="182563"/>
            <a:r>
              <a:rPr lang="ru-RU" dirty="0"/>
              <a:t>•	К месту укуса приложите холод</a:t>
            </a:r>
          </a:p>
          <a:p>
            <a:pPr indent="365125" algn="just" defTabSz="182563"/>
            <a:r>
              <a:rPr lang="ru-RU" dirty="0"/>
              <a:t>•	Давайте  пострадавшему от укусов жалящих насекомых, обильное питье</a:t>
            </a:r>
          </a:p>
          <a:p>
            <a:pPr indent="365125" algn="just" defTabSz="182563"/>
            <a:r>
              <a:rPr lang="ru-RU" dirty="0"/>
              <a:t>•	Пострадавшему с предрасположенностью к аллергическим заболеваниям можно дать  (димедрол,  супрастин, тавегил).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2" y="735461"/>
            <a:ext cx="3977155" cy="258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8272" y="124545"/>
            <a:ext cx="8333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Первая помощь при укусе жалящих насекомых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735461"/>
            <a:ext cx="4483928" cy="256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79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"/>
          <a:stretch/>
        </p:blipFill>
        <p:spPr bwMode="auto">
          <a:xfrm>
            <a:off x="287524" y="2564905"/>
            <a:ext cx="2880320" cy="212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ПРАВИЛА ПОВЕДЕНИЯ ВО ВРЕМЯ ГРОЗЫ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2564904"/>
            <a:ext cx="2808312" cy="212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2573601"/>
            <a:ext cx="2952328" cy="21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906328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dirty="0" smtClean="0"/>
              <a:t>Сильная </a:t>
            </a:r>
            <a:r>
              <a:rPr lang="ru-RU" dirty="0"/>
              <a:t>гроза не появляется неожиданно. О её приближении мы узнаём примерно за час. Доносящиеся раскаты грома, тёмные тучи, сверкающие электрические разряды. Заметив тучу, можно невооружённым глазом определить направление её движения, и понять затронет она вас или нет. Если грозовой фронд идёт в вашу сторону стоит заранее принять меры.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8092" y="980728"/>
            <a:ext cx="8657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Гроза</a:t>
            </a:r>
            <a:r>
              <a:rPr lang="ru-RU" dirty="0"/>
              <a:t> — довольно частое природное явление в тёплый период года. Нередко она застаёт нас во время отдыха на природе. Молния представляет серьёзную угрозу для человека, приуменьшение опасности которой ведёт к печальным последствиям. </a:t>
            </a:r>
          </a:p>
        </p:txBody>
      </p:sp>
    </p:spTree>
    <p:extLst>
      <p:ext uri="{BB962C8B-B14F-4D97-AF65-F5344CB8AC3E}">
        <p14:creationId xmlns:p14="http://schemas.microsoft.com/office/powerpoint/2010/main" val="2234909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Ищем безопасное место</a:t>
            </a:r>
          </a:p>
          <a:p>
            <a:pPr indent="365125" algn="just"/>
            <a:r>
              <a:rPr lang="ru-RU" dirty="0"/>
              <a:t>Находясь у водоёма, необходимо отойти от него на расстояние 200-300 метров (отъехать, если есть машина). Найти наиболее низменное место т. к. молния чаще бьёт по возвышенности. Избегать присутствия рядом высоких деревьев, линий электропередач, дорожных знаков и т. п. После обнаружения такого места перенесите туда палатку, перегоните машину, или просто перейдите сами если ни того ни другого нет. </a:t>
            </a:r>
          </a:p>
          <a:p>
            <a:pPr indent="365125" algn="just"/>
            <a:r>
              <a:rPr lang="ru-RU" dirty="0"/>
              <a:t>В качестве укрытия можно использовать кустарники</a:t>
            </a:r>
            <a:r>
              <a:rPr lang="ru-RU" dirty="0" smtClean="0"/>
              <a:t>.</a:t>
            </a:r>
          </a:p>
          <a:p>
            <a:pPr indent="365125" algn="just"/>
            <a:endParaRPr lang="ru-RU" dirty="0"/>
          </a:p>
          <a:p>
            <a:pPr indent="365125" algn="just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вести себя во время грозы</a:t>
            </a:r>
          </a:p>
          <a:p>
            <a:pPr indent="365125" algn="just"/>
            <a:r>
              <a:rPr lang="ru-RU" dirty="0"/>
              <a:t>Насколько близко от вас разряды можно определить по промежутку времени между ударом молнии и раскату грома — чем быстрее тем ближе ударила. При начале «обстрела» принимаем следующие меры:</a:t>
            </a:r>
          </a:p>
          <a:p>
            <a:pPr indent="365125" algn="just"/>
            <a:r>
              <a:rPr lang="ru-RU" dirty="0"/>
              <a:t>	отключить все электронные приборы: смартфоны, плееры, планшеты, если в автомобили то нужно заглушить двигатель, отключить электронику транспортного средства;</a:t>
            </a:r>
          </a:p>
          <a:p>
            <a:pPr indent="365125" algn="just"/>
            <a:r>
              <a:rPr lang="ru-RU" dirty="0"/>
              <a:t>	снять с себя металлические украшения: часы, цепочки, серьги, отложить их отдельно на расстоянии 4-5 метра (если расположились в салоне авто, этого делать необязательно);</a:t>
            </a:r>
          </a:p>
          <a:p>
            <a:pPr indent="365125" algn="just"/>
            <a:r>
              <a:rPr lang="ru-RU" dirty="0"/>
              <a:t>	находясь на открытом пространстве необходимо сесть на корточки: молния бьёт в самые высокие точки, и если человек находится например в поле, то наиболее высокой точкой служит именно он;</a:t>
            </a:r>
          </a:p>
          <a:p>
            <a:pPr indent="365125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87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504" y="209640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 defTabSz="625475">
              <a:tabLst>
                <a:tab pos="274638" algn="l"/>
              </a:tabLst>
            </a:pPr>
            <a:r>
              <a:rPr lang="ru-RU" dirty="0"/>
              <a:t>	в лесу стоит обратить внимания на деревья поблизости: сильная гроза часто сопровождается ветром, старые и повреждённые деревья могут сломаться и причинить ущерб вам или вашему имуществу;</a:t>
            </a:r>
          </a:p>
          <a:p>
            <a:pPr indent="365125" algn="just" defTabSz="625475">
              <a:tabLst>
                <a:tab pos="274638" algn="l"/>
              </a:tabLst>
            </a:pPr>
            <a:r>
              <a:rPr lang="ru-RU" dirty="0"/>
              <a:t>	в машине закрыть окна, в палатке вход и прочие отверстия: сквозняк способен притягивать шаровые молнии;</a:t>
            </a:r>
          </a:p>
          <a:p>
            <a:pPr indent="365125" algn="just" defTabSz="625475">
              <a:tabLst>
                <a:tab pos="274638" algn="l"/>
              </a:tabLst>
            </a:pPr>
            <a:r>
              <a:rPr lang="ru-RU" dirty="0"/>
              <a:t>	если молния застала в пути — пешком, на велосипеде, мотоцикле, ни в коем случае не продолжать быстрое движение (бежать, ехать), гроза чаще бьёт по движущимся объектам, можно спокойно идти;</a:t>
            </a:r>
          </a:p>
          <a:p>
            <a:pPr indent="365125" algn="just" defTabSz="625475">
              <a:tabLst>
                <a:tab pos="274638" algn="l"/>
              </a:tabLst>
            </a:pPr>
            <a:r>
              <a:rPr lang="ru-RU" dirty="0"/>
              <a:t>	не совершать резких движений: не махать руками, не прыгать, и т. д;</a:t>
            </a:r>
          </a:p>
          <a:p>
            <a:pPr indent="365125" algn="just" defTabSz="625475">
              <a:tabLst>
                <a:tab pos="274638" algn="l"/>
              </a:tabLst>
            </a:pPr>
            <a:r>
              <a:rPr lang="ru-RU" dirty="0"/>
              <a:t>	не разводить костёр и не курить: дым, как и влага, или электроприборы, притягивает молнии;</a:t>
            </a:r>
          </a:p>
          <a:p>
            <a:pPr indent="365125" algn="just" defTabSz="625475">
              <a:tabLst>
                <a:tab pos="274638" algn="l"/>
              </a:tabLst>
            </a:pPr>
            <a:r>
              <a:rPr lang="ru-RU" dirty="0"/>
              <a:t>	ложится на землю запрещается;</a:t>
            </a:r>
          </a:p>
          <a:p>
            <a:pPr indent="365125" algn="just" defTabSz="625475">
              <a:tabLst>
                <a:tab pos="274638" algn="l"/>
              </a:tabLst>
            </a:pPr>
            <a:r>
              <a:rPr lang="ru-RU" dirty="0"/>
              <a:t>	после окончания грозы в вашей местности обождите ещё минут 10-15: молния способна бить на расстояние до 7 км от облака.</a:t>
            </a:r>
          </a:p>
          <a:p>
            <a:pPr indent="365125" algn="just"/>
            <a:r>
              <a:rPr lang="ru-RU" dirty="0"/>
              <a:t>Если стоит выбор между автомобилем и палаткой, то лучшим решением будет укрыться в машине. Конечно, её металлический каркас притягивает разряды, но любой авто способен выдержать прямое попадание молнии обезопасив находящихся в салоне пассажиров и защитив свои основные узлы и механизмы. Разряд пройдёт по внешней стороне кузова и уйдёт в шины где полностью утратит свою силу.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504" y="5850047"/>
            <a:ext cx="873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b="1" i="1" dirty="0">
                <a:solidFill>
                  <a:srgbClr val="FF0000"/>
                </a:solidFill>
              </a:rPr>
              <a:t>Соблюдая эти простые правила вы сможете переждать любую грозу в относительной безопасности. Всегда стоит грамотно оценивать ситуацию, и ни в коем случае не паниковать.</a:t>
            </a:r>
          </a:p>
        </p:txBody>
      </p:sp>
    </p:spTree>
    <p:extLst>
      <p:ext uri="{BB962C8B-B14F-4D97-AF65-F5344CB8AC3E}">
        <p14:creationId xmlns:p14="http://schemas.microsoft.com/office/powerpoint/2010/main" val="428980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3377"/>
            <a:ext cx="410445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51520" y="10902"/>
            <a:ext cx="871296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Встреча с дикими животными</a:t>
            </a:r>
            <a:r>
              <a:rPr lang="ru-RU" dirty="0" smtClean="0">
                <a:effectLst/>
                <a:latin typeface="Calibri"/>
                <a:ea typeface="Times New Roman"/>
                <a:cs typeface="Times New Roman"/>
              </a:rPr>
              <a:t> может обернуться трагедией именно из-за незнания правил поведения с ними. Большинство нападений животных провоцирует сам человек.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8864" y="122087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5125" algn="just"/>
            <a:r>
              <a:rPr lang="ru-RU" b="1" dirty="0" smtClean="0">
                <a:solidFill>
                  <a:srgbClr val="FF0000"/>
                </a:solidFill>
                <a:latin typeface="+mj-lt"/>
              </a:rPr>
              <a:t>Правила поведения с животными</a:t>
            </a:r>
          </a:p>
          <a:p>
            <a:pPr indent="365125" algn="just"/>
            <a:r>
              <a:rPr lang="ru-RU" sz="1600" dirty="0" smtClean="0">
                <a:latin typeface="+mj-lt"/>
              </a:rPr>
              <a:t>- Не подкрадывайтесь к животным. И вообще лучше передвигайтесь шумно - скорее всего, животное убежит. А вот если вы застанете его врасплох - оно может и напасть, просто от страха, защищаясь.</a:t>
            </a:r>
          </a:p>
          <a:p>
            <a:pPr indent="365125" algn="just"/>
            <a:r>
              <a:rPr lang="ru-RU" sz="1600" dirty="0" smtClean="0">
                <a:latin typeface="+mj-lt"/>
              </a:rPr>
              <a:t>- Если повстречались - дайте животному уйти. Если всё же встречи избежать не удалось и вы неожиданно столкнулись с животным - дайте ему возможность уйти.</a:t>
            </a:r>
            <a:endParaRPr lang="ru-RU" sz="16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995678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1600" dirty="0" smtClean="0"/>
              <a:t>- Не убегайте и не поворачивайтесь спиной. Ни в коем случае не убегайте от животного, и тем более не поворачивайтесь к нему спиной - оно может посчитать это приглашением к нападению. Необходимо медленно и осторожно пятиться спиной, наблюдая за поведением животного.</a:t>
            </a:r>
          </a:p>
          <a:p>
            <a:pPr indent="365125" algn="just"/>
            <a:r>
              <a:rPr lang="ru-RU" sz="1600" dirty="0" smtClean="0"/>
              <a:t>- Не смотрите в глаза. Но и не упускайте из виду. Смотрите поверх его головы или на грудь, на спину или бока. Но только не в глаза.</a:t>
            </a:r>
          </a:p>
          <a:p>
            <a:pPr indent="365125" algn="just"/>
            <a:r>
              <a:rPr lang="ru-RU" sz="1600" dirty="0" smtClean="0"/>
              <a:t>- Не делайте резких движений. Не кричите, не пытайтесь его прогнать, не машите на него руками или ногами, не бросайте в него ничего, не провоцируйте и не раздражайте его! Оставайтесь спокойным, чтобы животное не посчитало вас угрозой. И осторожно отступайте назад.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65458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" y="21352"/>
            <a:ext cx="9130640" cy="683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61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1600" dirty="0" smtClean="0"/>
              <a:t>- Не подходите и не прикасайтесь. Даже если вам кажется, что животное не опасно, и даже если оно само идёт на контакт. Осторожно отступайте от него, надеясь, что оно утратит к вам интерес.</a:t>
            </a:r>
          </a:p>
          <a:p>
            <a:pPr indent="365125" algn="just"/>
            <a:r>
              <a:rPr lang="ru-RU" sz="1600" dirty="0" smtClean="0"/>
              <a:t>- Будьте крайне осторожны с ранеными животными. Они более уязвимы, отчего становятся более опасливыми. Они могут посчитать вас угрозой и напасть, постарайтесь не спровоцировать их, ведя себя спокойно и пятясь от них подальше.</a:t>
            </a:r>
          </a:p>
          <a:p>
            <a:pPr indent="365125" algn="just"/>
            <a:r>
              <a:rPr lang="ru-RU" sz="1600" dirty="0" smtClean="0"/>
              <a:t>- Держитесь подальше от детёнышей. Животные обычно защищают своё потомство, потому могут напасть, если вы просто приблизитесь к детёнышам.</a:t>
            </a:r>
            <a:endParaRPr lang="ru-RU" sz="1600" dirty="0"/>
          </a:p>
        </p:txBody>
      </p:sp>
      <p:pic>
        <p:nvPicPr>
          <p:cNvPr id="2050" name="Picture 2" descr="https://discover24.ru/wp-content/uploads/2019/04/grizzly-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53" y="2389634"/>
            <a:ext cx="4309743" cy="2623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7612" y="2564904"/>
            <a:ext cx="43248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Помните, что здоровое животное нападает на людей в трёх случаях:</a:t>
            </a:r>
          </a:p>
          <a:p>
            <a:pPr indent="182563" algn="just"/>
            <a:r>
              <a:rPr lang="ru-RU" dirty="0" smtClean="0"/>
              <a:t>- Если вы его напугали, застали врасплох.</a:t>
            </a:r>
          </a:p>
          <a:p>
            <a:pPr indent="182563" algn="just"/>
            <a:r>
              <a:rPr lang="ru-RU" dirty="0" smtClean="0"/>
              <a:t>- Если оно опасается агрессии с вашей стороны.</a:t>
            </a:r>
          </a:p>
          <a:p>
            <a:pPr indent="182563" algn="just"/>
            <a:r>
              <a:rPr lang="ru-RU" dirty="0" smtClean="0"/>
              <a:t>- Если оно защищает потомство.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2236" y="5058112"/>
            <a:ext cx="86662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1600" dirty="0" smtClean="0"/>
              <a:t>Однако, это касается лишь здоровых животных. Больные или раненые животные могут утратить способность добывать пищу самостоятельно, из-за чего могут нападать на людей (это проще, чем догнать зайца, к примеру). Более того, животные могут быть больны бешенством, из-за чего будут нападать вообще на всех подряд. В таком случае они ведут себя нелогично, пытаются сами подойти к человеку.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46917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Как пережить нападение животных</a:t>
            </a:r>
          </a:p>
          <a:p>
            <a:pPr indent="365125" algn="just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советы при нападении животных (только если избежать нападения не удалось):</a:t>
            </a:r>
          </a:p>
          <a:p>
            <a:pPr indent="365125" algn="just"/>
            <a:r>
              <a:rPr lang="ru-RU" sz="1600" dirty="0" smtClean="0"/>
              <a:t>- Попытайтесь напугать зверей распахнутой и разведённой в стороны курткой, поднятым над головой рюкзаком и так далее - визуально вы кажетесь больше, из-за чего животное может отступить.</a:t>
            </a:r>
          </a:p>
          <a:p>
            <a:pPr indent="365125" algn="just"/>
            <a:r>
              <a:rPr lang="ru-RU" sz="1600" dirty="0" smtClean="0"/>
              <a:t>- Попытайтесь напугать громкими и непривычными им звуками.</a:t>
            </a:r>
          </a:p>
          <a:p>
            <a:pPr indent="365125" algn="just"/>
            <a:r>
              <a:rPr lang="ru-RU" sz="1600" dirty="0" smtClean="0"/>
              <a:t>- Если есть возможность - заберитесь на дерево, но это не поможет при встрече с медведем, и не сильно поможет при встрече с волком!</a:t>
            </a:r>
          </a:p>
          <a:p>
            <a:pPr indent="365125" algn="just"/>
            <a:r>
              <a:rPr lang="ru-RU" sz="1600" dirty="0" smtClean="0"/>
              <a:t>- Если вариантов не осталось - отбивайтесь от животного подручными средствами. Не сумев одолеть вас сходу, животное может и отступить (особенно если раните его).</a:t>
            </a:r>
            <a:endParaRPr lang="ru-RU" sz="1600" dirty="0"/>
          </a:p>
        </p:txBody>
      </p:sp>
      <p:pic>
        <p:nvPicPr>
          <p:cNvPr id="3074" name="Picture 2" descr="https://zeleniymir.org/wp-content/uploads/2019/04/Volk-109-1024x5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248" y="3429000"/>
            <a:ext cx="3869000" cy="2404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8248" y="384634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4638" algn="just"/>
            <a:r>
              <a:rPr lang="ru-RU" sz="1600" b="1" dirty="0" smtClean="0">
                <a:solidFill>
                  <a:srgbClr val="FF0000"/>
                </a:solidFill>
              </a:rPr>
              <a:t>Волки</a:t>
            </a:r>
            <a:r>
              <a:rPr lang="ru-RU" sz="1600" dirty="0" smtClean="0"/>
              <a:t> - обычно держатся стаями, поэтому если отступить не удалось - прижмитесь спиной к дереву или зарослям, чтобы избежать нападения со спины. Отбивайтесь нападающего волка и попытайтесь его ранить - в таком случае отступить может вся стая.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8288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7-7.userapi.com/c625828/v625828013/4fbfe/W05wXKi2FU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8"/>
          <a:stretch/>
        </p:blipFill>
        <p:spPr bwMode="auto">
          <a:xfrm>
            <a:off x="323528" y="332656"/>
            <a:ext cx="3816424" cy="2836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692696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5125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imes New Roman"/>
              </a:rPr>
              <a:t>Кабан</a:t>
            </a:r>
            <a:r>
              <a:rPr lang="ru-RU" dirty="0" smtClean="0">
                <a:effectLst/>
                <a:latin typeface="Calibri"/>
                <a:ea typeface="Times New Roman"/>
                <a:cs typeface="Times New Roman"/>
              </a:rPr>
              <a:t> - атакует лишь напрямую. От него можно увернуться, отпрыгнуть в сторону, ну или банально спрятаться за дерево. Главное - не замирайте на месте в таком случае!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AutoShape 4" descr="https://ribalych.ru/wp-content/uploads/2013/11/32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forexdengi.com/attachment.php?attachmentid=3862601&amp;d=159324712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62" y="2203239"/>
            <a:ext cx="4426010" cy="2394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http://bez-ostanovki.ru/wp-content/uploads/2017/03/zhivotnye-iz-zooparkov-trollyat-turistov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62" y="4257675"/>
            <a:ext cx="4426010" cy="2267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3441393"/>
            <a:ext cx="3816424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imes New Roman"/>
              </a:rPr>
              <a:t>Лоси, олени</a:t>
            </a:r>
            <a:r>
              <a:rPr lang="ru-RU" dirty="0" smtClean="0">
                <a:effectLst/>
                <a:latin typeface="Calibri"/>
                <a:ea typeface="Times New Roman"/>
                <a:cs typeface="Times New Roman"/>
              </a:rPr>
              <a:t> и другие крупные травоядные, как правило, не нападают. За исключением того случая, когда у них гон. В такие моменты нужно вести себя особенно осторожно, не делая резких движений. Можно попытаться спрятаться за деревом, поскольку у них плохое зрение.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685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ytimg.com/vi/kebAyb5A-cA/maxres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392488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tratege.ru/forums/files/gallery/1/072/174/db8125250ce6e082e57e88f3d79554c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014" y="0"/>
            <a:ext cx="4424474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708920"/>
            <a:ext cx="88569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Медведи</a:t>
            </a:r>
            <a:r>
              <a:rPr lang="ru-RU" sz="1600" dirty="0"/>
              <a:t> - для людей представляют наибольшую опасность, но и встречу с ними можно пережить. До тех пор, пока он не нападает на вас - пытайтесь медленно отступать спиной, и лучше отступать как бы в сторону, а не по прямой от него. Если медведь следует за вами - киньте ему рюкзак и продолжайте отступать в сторону, при первой же возможности лучше забраться на дерево (как можно выше, на тонкие ветки медведь не полезет). </a:t>
            </a:r>
            <a:endParaRPr lang="ru-RU" sz="1600" dirty="0" smtClean="0"/>
          </a:p>
          <a:p>
            <a:pPr indent="365125" algn="just"/>
            <a:r>
              <a:rPr lang="ru-RU" sz="1600" dirty="0"/>
              <a:t>Готовый к нападению медведь не рычит, не встаёт на задние лапы, смотрит на вас прямо, у него вздыблена шерсть, а уши прижаты к голове. В таком случае избежать нападения вряд ли удастся, лучше лечь на землю, на живот, руками закрыть затылок и прикрыть локтями лицо</a:t>
            </a:r>
            <a:r>
              <a:rPr lang="ru-RU" sz="1600" dirty="0" smtClean="0"/>
              <a:t>.</a:t>
            </a:r>
          </a:p>
          <a:p>
            <a:pPr indent="365125" algn="just"/>
            <a:r>
              <a:rPr lang="ru-RU" sz="1600" dirty="0"/>
              <a:t>Ноги раскинуть в стороны, чтоб вас сложно было перевернуть. Медведь будет пытаться сделать именно это, и в таком случае нужно снова переворачиваться на живот и "притворяться мёртвым". Не кричите, не стоните, не подавайте признаков жизни - тогда животное может попросту утратить интерес. </a:t>
            </a:r>
            <a:r>
              <a:rPr lang="ru-RU" sz="1600" b="1" dirty="0">
                <a:solidFill>
                  <a:srgbClr val="FF0000"/>
                </a:solidFill>
              </a:rPr>
              <a:t>Помните, пока медведь не начал вас употреблять в пищу живьём, имеется вероятность, что он уйдёт.</a:t>
            </a:r>
          </a:p>
          <a:p>
            <a:pPr indent="365125"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1719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3" descr="Описание: D:\МОЯ АТТЕСТАЦИЯ\для презентаций ОБЖ\5 встречи с обитателями леса\гадюка\800px-Färnebofjärden_Vipera_be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" y="621636"/>
            <a:ext cx="3360373" cy="270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84407" y="71736"/>
            <a:ext cx="537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latin typeface="Impact" pitchFamily="34" charset="0"/>
                <a:ea typeface="Times New Roman" pitchFamily="18" charset="0"/>
                <a:cs typeface="Times New Roman" pitchFamily="18" charset="0"/>
              </a:rPr>
              <a:t>ПРЕСМЫКАЮЩИЕСЯ И НАСЕКОМЫЕ </a:t>
            </a:r>
            <a:endParaRPr kumimoji="0" lang="ru-RU" sz="3600" i="0" u="none" strike="noStrike" cap="none" normalizeH="0" baseline="0" dirty="0" smtClean="0">
              <a:ln>
                <a:solidFill>
                  <a:srgbClr val="FFFF00"/>
                </a:solidFill>
              </a:ln>
              <a:solidFill>
                <a:schemeClr val="tx1"/>
              </a:solidFill>
              <a:effectLst/>
              <a:latin typeface="Impact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8872" y="746244"/>
            <a:ext cx="5365615" cy="262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cap="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imes New Roman"/>
              </a:rPr>
              <a:t>ГАдюка</a:t>
            </a:r>
            <a:r>
              <a:rPr lang="ru-RU" sz="16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imes New Roman"/>
              </a:rPr>
              <a:t> обыкновенная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indent="36512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Гадюка  обыкновенная, как правило, среднего размера — самцы достигают 60 см, самки 70 см .Окраска сильно варьируется от серого и голубоватого до медно-красного и чёрного, с характерным зигзагообразным рисунком на спине вдоль хребта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36512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Укус редко приводит к смертельному исходу, исключением могут быть редкие укусы – в область шеи и головы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219" y="3200076"/>
            <a:ext cx="8760267" cy="3657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Укушенный человек должен немедленно обратиться за медицинской помощью!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После укуса гадюки из раны вначале выделяется некоторое количество крови, а затем жидкости;</a:t>
            </a: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Боль из укушенного места довольно быстро распространяется по телу;</a:t>
            </a: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На месте укуса появляется отек с множеством волдырей, как от ожога огнем;</a:t>
            </a: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Затем опухоль синеет;</a:t>
            </a: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В первые 20 – 40 минут пострадавший испытывает шоковое состояние;</a:t>
            </a: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У больного появляется сухость во рту;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Начинается лихорадка с ознобом, выступает холодный пот;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Затем лицо пострадавшего синеет, начинается головокружение, тошнота или рвота;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Нередко носом идет кровь;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Больной также часто падает в обморок;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sz="1600" dirty="0">
                <a:latin typeface="Calibri"/>
                <a:ea typeface="Times New Roman"/>
                <a:cs typeface="Times New Roman"/>
              </a:rPr>
              <a:t>После укуса гадюки человек чаще всего погибает в первые три дня.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970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3425825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183683"/>
            <a:ext cx="50760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/>
            <a:r>
              <a:rPr lang="ru-RU" sz="1600" b="1" dirty="0">
                <a:solidFill>
                  <a:srgbClr val="FF0000"/>
                </a:solidFill>
              </a:rPr>
              <a:t>ПЕРВАЯ ПОМОЩЬ</a:t>
            </a:r>
          </a:p>
          <a:p>
            <a:pPr indent="263525" algn="just" defTabSz="263525"/>
            <a:r>
              <a:rPr lang="ru-RU" sz="1600" dirty="0"/>
              <a:t>•	Немедленно уложить пострадавшего и обеспечить ему покой, т. к. любое движение усиливает кровообращение, а значит и проникновение яда в организм;</a:t>
            </a:r>
          </a:p>
          <a:p>
            <a:pPr indent="263525" algn="just" defTabSz="263525"/>
            <a:r>
              <a:rPr lang="ru-RU" sz="1600" dirty="0"/>
              <a:t>•	В первые минуты раскрыть ранку надавливанием и начать отсасывать яд (если нет во рту язвочек и ранок); делать это в течение 15 минут;</a:t>
            </a:r>
          </a:p>
          <a:p>
            <a:pPr indent="263525" algn="just" defTabSz="263525"/>
            <a:r>
              <a:rPr lang="ru-RU" sz="1600" dirty="0"/>
              <a:t>•	Яд не глотать!</a:t>
            </a:r>
          </a:p>
          <a:p>
            <a:pPr indent="263525" algn="just" defTabSz="263525"/>
            <a:r>
              <a:rPr lang="ru-RU" sz="1600" dirty="0"/>
              <a:t>•	Обработать ранку антисептиками (спирт, йод);</a:t>
            </a:r>
          </a:p>
          <a:p>
            <a:pPr indent="263525" algn="just" defTabSz="263525"/>
            <a:r>
              <a:rPr lang="ru-RU" sz="1600" dirty="0"/>
              <a:t>•	Наложить стерильную повязку ;</a:t>
            </a:r>
          </a:p>
          <a:p>
            <a:pPr indent="263525" algn="just" defTabSz="263525"/>
            <a:r>
              <a:rPr lang="ru-RU" sz="1600" dirty="0"/>
              <a:t>•	Дать обильное питье (вода, минералка, лимонад, бульон, сок);</a:t>
            </a:r>
          </a:p>
          <a:p>
            <a:pPr indent="263525" algn="just" defTabSz="263525"/>
            <a:r>
              <a:rPr lang="ru-RU" sz="1600" dirty="0"/>
              <a:t>•	Пораженную конечность опустить как можно ниже;</a:t>
            </a:r>
          </a:p>
          <a:p>
            <a:pPr indent="263525" algn="just" defTabSz="263525"/>
            <a:r>
              <a:rPr lang="ru-RU" sz="1600" dirty="0"/>
              <a:t>•	Пострадавшего немедленно госпитализировать в медицинское учреждение; </a:t>
            </a:r>
          </a:p>
          <a:p>
            <a:pPr indent="263525" algn="just" defTabSz="263525"/>
            <a:r>
              <a:rPr lang="ru-RU" sz="1600" dirty="0"/>
              <a:t>•	Любые самостоятельные движения пострадавшего    не приветствуются, по возможности, лучше переносить его на руках.</a:t>
            </a:r>
          </a:p>
        </p:txBody>
      </p:sp>
      <p:pic>
        <p:nvPicPr>
          <p:cNvPr id="5" name="Содержимое 4" descr="Наиболее опасным считается укус самца гадюки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7" y="4581128"/>
            <a:ext cx="3425824" cy="2096611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3425825" cy="213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55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475252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КАТЕГОРИЧЕСКИ ЗАПРЕЩАЕТСЯ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Разрешать самостоятельно двигаться пострадавшему;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Делать надрезы, прижигания раны;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Накладывать жгут;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Давать пострадавшему кофе, крепкий чай – на  фоне действия яда они могут  провоцировать перевозбуждение;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Придавать возвышенное положение пораженной конечности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.</a:t>
            </a:r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4030989"/>
            <a:ext cx="421196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indent="273050">
              <a:lnSpc>
                <a:spcPct val="115000"/>
              </a:lnSpc>
            </a:pP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ЗАПОМНИТЕ!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92075" lvl="0" indent="273050" algn="just">
              <a:lnSpc>
                <a:spcPct val="115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Змеи никогда не нападают на людей первыми и кусают, только защищаясь. Поэтому  будьте осторожны и внимательны. Не наступайте на них случайно, не пытайтесь играть «гонять» и т.д.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"/>
          <a:stretch/>
        </p:blipFill>
        <p:spPr bwMode="auto">
          <a:xfrm>
            <a:off x="5148064" y="248027"/>
            <a:ext cx="3803536" cy="325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Щитомордник-рыбое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1004"/>
            <a:ext cx="432048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18303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138</TotalTime>
  <Words>1670</Words>
  <Application>Microsoft Office PowerPoint</Application>
  <PresentationFormat>Экран (4:3)</PresentationFormat>
  <Paragraphs>126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Sch-78</dc:creator>
  <cp:lastModifiedBy>Sch-78</cp:lastModifiedBy>
  <cp:revision>14</cp:revision>
  <dcterms:created xsi:type="dcterms:W3CDTF">2021-07-14T09:41:30Z</dcterms:created>
  <dcterms:modified xsi:type="dcterms:W3CDTF">2021-07-15T03:29:14Z</dcterms:modified>
</cp:coreProperties>
</file>